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19"/>
  </p:notesMasterIdLst>
  <p:sldIdLst>
    <p:sldId id="256" r:id="rId3"/>
    <p:sldId id="257" r:id="rId4"/>
    <p:sldId id="258" r:id="rId5"/>
    <p:sldId id="430" r:id="rId6"/>
    <p:sldId id="421" r:id="rId7"/>
    <p:sldId id="259" r:id="rId8"/>
    <p:sldId id="422" r:id="rId9"/>
    <p:sldId id="427" r:id="rId10"/>
    <p:sldId id="432" r:id="rId11"/>
    <p:sldId id="434" r:id="rId12"/>
    <p:sldId id="433" r:id="rId13"/>
    <p:sldId id="435" r:id="rId14"/>
    <p:sldId id="437" r:id="rId15"/>
    <p:sldId id="438" r:id="rId16"/>
    <p:sldId id="439" r:id="rId17"/>
    <p:sldId id="42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0048" autoAdjust="0"/>
  </p:normalViewPr>
  <p:slideViewPr>
    <p:cSldViewPr snapToGrid="0">
      <p:cViewPr varScale="1">
        <p:scale>
          <a:sx n="76" d="100"/>
          <a:sy n="76" d="100"/>
        </p:scale>
        <p:origin x="198" y="5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180B-3C07-4EC1-AF7F-A03F8A28DB6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D8D78-58F7-485C-A42E-CBECBCD2D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D8D78-58F7-485C-A42E-CBECBCD2DF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5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assume …</a:t>
            </a:r>
          </a:p>
          <a:p>
            <a:r>
              <a:rPr lang="en-US" dirty="0"/>
              <a:t>If these assumptions are not true, please review other resources on the website for step by step directions.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D8D78-58F7-485C-A42E-CBECBCD2DF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15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Year	Total Leavers 	Total Respondents       Total Engaged	Not Engaged </a:t>
            </a:r>
          </a:p>
          <a:p>
            <a:r>
              <a:rPr lang="en-US" dirty="0" err="1"/>
              <a:t>FFY20</a:t>
            </a:r>
            <a:r>
              <a:rPr lang="en-US" dirty="0"/>
              <a:t>  	4847	2775	             2001 (72%)	774</a:t>
            </a:r>
          </a:p>
          <a:p>
            <a:r>
              <a:rPr lang="en-US" dirty="0" err="1"/>
              <a:t>FFY21</a:t>
            </a:r>
            <a:r>
              <a:rPr lang="en-US" dirty="0"/>
              <a:t>	4601	2782	             2100 (75.5%)	682</a:t>
            </a:r>
          </a:p>
          <a:p>
            <a:r>
              <a:rPr lang="en-US" dirty="0"/>
              <a:t>FFY22	5435	2866	             2135 (74.5%)	734	</a:t>
            </a:r>
          </a:p>
          <a:p>
            <a:r>
              <a:rPr lang="en-US" dirty="0"/>
              <a:t>FFY23	5007	2855	             2103 (73.66%)	752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9650E-C027-48F2-B2F4-B146126AD1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454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efforts collecting PSO data are appreciated.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06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outcome, other than talking to a person, is not a refusal:</a:t>
            </a:r>
          </a:p>
          <a:p>
            <a:pPr marL="171450" indent="-171450">
              <a:buFontTx/>
              <a:buChar char="-"/>
            </a:pPr>
            <a:r>
              <a:rPr lang="en-US" dirty="0"/>
              <a:t>Left message, voice mail, text – not a refusal </a:t>
            </a:r>
          </a:p>
          <a:p>
            <a:pPr marL="171450" indent="-171450">
              <a:buFontTx/>
              <a:buChar char="-"/>
            </a:pPr>
            <a:r>
              <a:rPr lang="en-US" dirty="0"/>
              <a:t>Phone just rang, no one answered, could not leave a message, wrong number, No contact information  - not a refusal </a:t>
            </a:r>
          </a:p>
          <a:p>
            <a:pPr marL="171450" indent="-171450">
              <a:buFontTx/>
              <a:buChar char="-"/>
            </a:pPr>
            <a:r>
              <a:rPr lang="en-US" dirty="0"/>
              <a:t>Parent would not give phone number; doesn’t know where former student is – not a refusal;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D8D78-58F7-485C-A42E-CBECBCD2DF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74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D8D78-58F7-485C-A42E-CBECBCD2DF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2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A4B7-DE74-C299-B3F3-C9987E462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90B0E-B3FF-2AB9-A147-918846142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2EB4E-1B62-96A9-4755-E14C166C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6FE5-4172-4E76-B9F3-F39C6326144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A7F3B-7115-D4EC-9671-2FE98C0B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A12DF-65FE-75BD-1218-5F7FC0F9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8205-F9D1-4B03-9776-0411EE50B70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F7DC07-5E6A-E3B4-B527-6A628F329A81}"/>
              </a:ext>
            </a:extLst>
          </p:cNvPr>
          <p:cNvGrpSpPr/>
          <p:nvPr userDrawn="1"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BEC3E2-314E-EBB2-27B3-D95376099550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7B901A-9761-2346-3FC9-0D790F958525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5822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C75B6-A786-5144-A94C-C9177916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6A06-32DD-047C-1EC2-2BCFF6423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4A893-E57A-A888-4894-EB0E7D66A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6FE5-4172-4E76-B9F3-F39C6326144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326E0-A737-D8BD-1440-1A176E6D2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9E97E-ECF1-C22D-667F-DEC060DD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8205-F9D1-4B03-9776-0411EE50B70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B5D95C-170F-507A-E04D-B3A0FE1FF3BD}"/>
              </a:ext>
            </a:extLst>
          </p:cNvPr>
          <p:cNvGrpSpPr/>
          <p:nvPr userDrawn="1"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04D54D-FF91-91B2-D28B-861950016673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21ACD4-E1C2-4881-28B9-B6FCB1F3809F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6302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134710-AF42-5797-B6A7-43EA263BE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1B7D3-8186-FA0F-CC36-43A27554A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0FA56-AEB8-DA16-701B-4F60DBA5A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6FE5-4172-4E76-B9F3-F39C6326144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082CC-41F2-E583-2B82-3786A9C9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58A0D-E383-5AB1-C122-96E65EAD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8205-F9D1-4B03-9776-0411EE50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61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4931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DE9F5-79A8-435E-9961-196424417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185356-7D9E-4C43-B34F-C831C14AC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5D1F9-D783-4EAF-9248-6D2D0C49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E8A0-1C35-41A3-946B-82713010EE29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739B4-092F-46E4-A53A-A69677A9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4F9DF-F427-48E4-98BD-F0729F6F4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48C9-2711-48EB-BD8E-2BFD34AD23C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2CC2E5-60E8-4457-9B70-BCD47F963563}"/>
              </a:ext>
            </a:extLst>
          </p:cNvPr>
          <p:cNvGrpSpPr/>
          <p:nvPr userDrawn="1"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84FE73-4DE3-4BD7-A12C-8CCECEA9C56C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DE5763-134F-43EB-96F6-4BF96E72B0CE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15368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FA632-435C-4499-8896-096C91AA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549E4-AAA0-4703-8B2D-2E07FD206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5427-189F-4E35-AB14-5220F89C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E8A0-1C35-41A3-946B-82713010EE29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6B616-E1A5-403B-A227-0EB203395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615C-7F01-4DD1-BF8E-C5BA4EB6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48C9-2711-48EB-BD8E-2BFD34AD23C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653111-A6A9-4D31-99D8-DAF43DD21DF2}"/>
              </a:ext>
            </a:extLst>
          </p:cNvPr>
          <p:cNvGrpSpPr/>
          <p:nvPr userDrawn="1"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573BB3-72AA-4696-8E1A-A09E8C053DD9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7744BB-A769-4AFD-977E-97082589335A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8587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4B73-0C45-4919-A170-404116A3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D4EEE-8D11-47EB-B6CE-57CAC3C9F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CFA0E-3F35-44AF-8323-B0BFE249A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E8A0-1C35-41A3-946B-82713010EE29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CC900-6245-4D3A-930D-B489274EA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76255-3EFE-41DA-9C1E-91C444332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48C9-2711-48EB-BD8E-2BFD34AD23C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6B8CB3-7EBB-4278-A6F5-01C0CA3E3176}"/>
              </a:ext>
            </a:extLst>
          </p:cNvPr>
          <p:cNvGrpSpPr/>
          <p:nvPr userDrawn="1"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763B46-F600-478C-8B43-8C136E5E368B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BB0C36-523A-4392-95E4-189A95C0E3DE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1891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811D-0C46-4645-935B-ED85223E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26FAD-A5B2-4AE6-9FE0-78FF6640E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43248-DA7C-4470-B8CA-35E7F8261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231BE-0AB1-46C1-8520-A1915BA7C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E8A0-1C35-41A3-946B-82713010EE29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14271-9143-4385-90E2-AA8B1D81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37A6C-3139-4FDA-8DFC-049854FE3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48C9-2711-48EB-BD8E-2BFD34AD23C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A95DC6-BD37-417A-AFF0-DEC246D9B3AE}"/>
              </a:ext>
            </a:extLst>
          </p:cNvPr>
          <p:cNvGrpSpPr/>
          <p:nvPr userDrawn="1"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19BECD-9E3F-4A6F-8C82-27D0A4CE5B82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1843C9-D755-41A3-BAD6-1E515ED84E7C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971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DE874-3C28-4581-BE98-D32CBA81E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AC033-5952-42AC-B10D-5F890300E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27EEC-EFAC-4560-B436-A0DAA55E1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428F14-0180-4BB3-9280-E07F727AA5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32D938-6407-4C56-9B90-39072BB56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FAB2B8-5BC5-41BF-BDA5-FDDAF096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E8A0-1C35-41A3-946B-82713010EE29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F787A8-1A24-45FC-AA95-6C531B101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76306-7F75-41D9-9C99-1034A313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48C9-2711-48EB-BD8E-2BFD34AD23C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FBF5DA-4D10-4254-9B3F-232BEAEE5F1A}"/>
              </a:ext>
            </a:extLst>
          </p:cNvPr>
          <p:cNvGrpSpPr/>
          <p:nvPr userDrawn="1"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601DAE0-5B8A-47B4-8C45-39369BBB045D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750602-9A13-47DA-A91E-E9765B063CD0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49343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71DD-5B18-4478-97FC-AE50A28DE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00C393-3432-4588-943C-F40B674B5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E8A0-1C35-41A3-946B-82713010EE29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DDF511-7FAF-4ECB-A3EE-8C07811B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61ED2-C3BF-4C64-9E1A-91C7968F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48C9-2711-48EB-BD8E-2BFD34AD23C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0DCF06-1556-4DA8-B60B-936E781926ED}"/>
              </a:ext>
            </a:extLst>
          </p:cNvPr>
          <p:cNvGrpSpPr/>
          <p:nvPr userDrawn="1"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DC9ADC-9141-43BA-A0D2-626D967E8AFA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440A97-4361-4339-A0A4-AAA45A06F57A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81850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E8CE88-B256-4756-86F2-311504E3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E8A0-1C35-41A3-946B-82713010EE29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4A532-10D6-460E-BF7F-210CE159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6F21A-5E02-4BDC-9DA3-A351E62D3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48C9-2711-48EB-BD8E-2BFD34AD23C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C0112D-CB5C-40A1-B3E1-E910BDE9EBF7}"/>
              </a:ext>
            </a:extLst>
          </p:cNvPr>
          <p:cNvGrpSpPr/>
          <p:nvPr userDrawn="1"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44EAED-BEE1-4401-922E-E378FBF5E9FC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25B7FE-EEF0-40C7-A526-82D17FECEBA5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0696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BA800-A57D-DFD8-DDB0-CB3B25F4C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FD8F9-7900-A844-699D-B1BD69EB6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AB594-EF96-B98D-9BB9-39147626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6FE5-4172-4E76-B9F3-F39C6326144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7EF99-3BDB-B8DB-FEDC-D32879B20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6F519-458E-068B-5643-6B90E2A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8205-F9D1-4B03-9776-0411EE50B70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5989A9-4536-BD52-22D4-C5EC29414F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2123" y="365125"/>
            <a:ext cx="1621677" cy="9937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87D29D6-62B8-A9B9-1C9D-656E1A8BC9B5}"/>
              </a:ext>
            </a:extLst>
          </p:cNvPr>
          <p:cNvGrpSpPr/>
          <p:nvPr userDrawn="1"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74B56E-FF12-DC96-12A4-C3DF57441185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43F017-75FE-1763-A27F-DE575822FF58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95327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8683A-5282-4222-AE1A-49639F5D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98FCE-84CD-45B4-86D2-4803A9A96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84C27-0663-4FD5-B0F7-57DBF635C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F70C1-1E4D-4F67-B425-A5B4408D5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E8A0-1C35-41A3-946B-82713010EE29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5FDD8-D6C1-40FF-9F4C-E85418E0E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689FD-C7EE-4956-A6A1-67123D7D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48C9-2711-48EB-BD8E-2BFD34AD23C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7AD1D1-8D78-4671-9294-8281B12E91B5}"/>
              </a:ext>
            </a:extLst>
          </p:cNvPr>
          <p:cNvGrpSpPr/>
          <p:nvPr userDrawn="1"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8F17FD-1F09-4C6D-876F-C003C6828B3B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7B27B3-B29B-41AA-A48D-A002C580474B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410E43-9B5D-4C80-8244-F3EC300FCFB0}"/>
              </a:ext>
            </a:extLst>
          </p:cNvPr>
          <p:cNvGrpSpPr/>
          <p:nvPr userDrawn="1"/>
        </p:nvGrpSpPr>
        <p:grpSpPr>
          <a:xfrm>
            <a:off x="152400" y="6647793"/>
            <a:ext cx="12192000" cy="475648"/>
            <a:chOff x="0" y="6495393"/>
            <a:chExt cx="12192000" cy="47564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1D6A6D-FD58-484C-B0DF-4F545A612E5C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738DFB-E88E-4311-A109-93FDB1D5CC18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9037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0919-2C1E-4F0E-B164-0EE170AE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48EAEB-836B-4325-8885-62B2A3408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34D10-EB60-4CB1-B6A6-BAFE7BF82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34746-ECF4-4EF7-8C6C-62858E9DB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E8A0-1C35-41A3-946B-82713010EE29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7B2A2-F7A4-4D8F-B892-B3D151AD8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6767F-1761-4452-A9AE-87BA9217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48C9-2711-48EB-BD8E-2BFD34AD2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73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C7390-7694-4E36-B340-0B23D9D4F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7B7D1-9E0E-46F8-9FFB-759CA1781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7FEDC-D97F-405C-A0CD-B5DED5E73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E8A0-1C35-41A3-946B-82713010EE29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F519D-CA36-40E6-B3B3-4EF9B3AA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C0BD1-862F-4DB2-819F-30E81FAF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48C9-2711-48EB-BD8E-2BFD34AD23C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40F6B6-7F95-47DB-94B4-CDC106FF784C}"/>
              </a:ext>
            </a:extLst>
          </p:cNvPr>
          <p:cNvGrpSpPr/>
          <p:nvPr userDrawn="1"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214991-A983-4875-82DA-8A3929B111AE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ED5636-B5A5-48D6-ACEC-CC7916D6464D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99525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F90A31-D23A-49CC-B93F-D9F8FF63D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8D5B0A-799A-4E33-A58A-E5F48010A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04D0A-441B-4DD0-BD42-58FACF4AB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E8A0-1C35-41A3-946B-82713010EE29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96C6A-9EDF-4043-A4E9-74E2720A7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DC981-0505-455A-B2A6-CE2DFDA4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48C9-2711-48EB-BD8E-2BFD34AD23C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FB902F-A9C9-4303-ACD5-0EE4A5C2EC63}"/>
              </a:ext>
            </a:extLst>
          </p:cNvPr>
          <p:cNvGrpSpPr/>
          <p:nvPr userDrawn="1"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EA032E-8E56-448D-9465-BDDB9EFE9387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75F1D33-54AC-4CC7-8C66-C3732E2C8FB5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8919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13E0-6989-543C-0C00-72525A035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E2DBC-BFCB-3455-D72F-3345FFC70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E024A-BC1C-123B-6BDB-1B53797FC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6FE5-4172-4E76-B9F3-F39C6326144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CD861-5CC1-DCA5-5108-9C512A70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D99F8-DBC0-EAF8-3D12-192E027A1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8205-F9D1-4B03-9776-0411EE50B70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861EC7-20C5-58D2-8439-63DFD183A674}"/>
              </a:ext>
            </a:extLst>
          </p:cNvPr>
          <p:cNvGrpSpPr/>
          <p:nvPr userDrawn="1"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39772E-D4D3-59B3-2187-D85434A037E2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8AE43A-FC84-41F8-B473-722EDFCAC226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0108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4066F-746D-645C-482F-1E2B651E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81F51-FEC1-DA7D-EF5B-1C29E706E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A7C305-F0AC-5C69-E258-2D0319F43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76456-2309-A7C9-938C-3C0A461F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6FE5-4172-4E76-B9F3-F39C6326144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9BD97-E65A-3519-ADE4-5AFCCBB58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EDCB6-D661-0759-FD5B-16BE1044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8205-F9D1-4B03-9776-0411EE50B70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F14BA7-407F-EB71-AB86-D8F162C8132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038" y="365125"/>
            <a:ext cx="1624762" cy="994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E4ED97C-01DC-4E56-7251-AD35DA233B9A}"/>
              </a:ext>
            </a:extLst>
          </p:cNvPr>
          <p:cNvGrpSpPr/>
          <p:nvPr userDrawn="1"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EC5E3A-12C0-9BEB-7818-067F1323C01E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53637D-522E-1770-4CDE-C0AD5E1CAC2F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0856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B529-A034-4993-B93D-F931D61B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961F0-9D10-F083-1414-DA50EAC2F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28ED3-D2D8-9B94-1B0F-023BB0EF9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8D9F0-6D04-F277-029E-4A109C2A2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4A934F-26E2-F0D1-D46B-5B32D17B6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FAA23E-D855-8E66-4684-24F19F080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6FE5-4172-4E76-B9F3-F39C6326144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698329-027C-0B3A-93E6-678170D22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225B6F-B4CC-6ECF-19F6-905C3D91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8205-F9D1-4B03-9776-0411EE50B70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B5898B-D1D7-B615-DC9D-BFCF8F3EC8E1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038" y="365125"/>
            <a:ext cx="1624762" cy="994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74DAA59-7655-58E9-811C-F62EC163C75F}"/>
              </a:ext>
            </a:extLst>
          </p:cNvPr>
          <p:cNvGrpSpPr/>
          <p:nvPr userDrawn="1"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882EFB-C223-3F64-01A0-4BD6C65C6157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C4343A7-E00A-96D3-663D-2126D72D9EB8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161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8E780-5AF5-4A9A-798F-B4D42ABB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66FD97-C372-37C0-E475-A0A6AA0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6FE5-4172-4E76-B9F3-F39C6326144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F1D62-A716-171E-DEDB-2C7751D8A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8E9D0-0412-D621-E9C1-4D70BBBE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8205-F9D1-4B03-9776-0411EE50B70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F2E4D1-A675-CA98-875D-30D55160C91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038" y="365125"/>
            <a:ext cx="1624762" cy="994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8AFAC22-0A23-AC10-1D1C-9619BF9CB155}"/>
              </a:ext>
            </a:extLst>
          </p:cNvPr>
          <p:cNvGrpSpPr/>
          <p:nvPr userDrawn="1"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BE9DEC-607E-6CD9-9C28-0E2D617012A8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38199BA-EA4E-6E32-0EA9-7F304B9D80B6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7253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15598A-ACC7-8B28-1333-0A42ABB48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6FE5-4172-4E76-B9F3-F39C6326144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C9BC62-1159-6547-173F-008DC91B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2BD4A-9CB0-45B4-9E33-B449315A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8205-F9D1-4B03-9776-0411EE50B70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5EC455-057E-4A31-6AF2-FE0E3AEF024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038" y="365125"/>
            <a:ext cx="1624762" cy="994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E7A9DD6-F678-A226-5D61-672AC1041BA3}"/>
              </a:ext>
            </a:extLst>
          </p:cNvPr>
          <p:cNvGrpSpPr/>
          <p:nvPr userDrawn="1"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0C9810-0276-CA5E-2057-5BCD12E9D3AB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CE7CE0-0F94-4B4C-F816-4387E0FD3A07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3751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FB04-5515-920E-798B-9A57E01C1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D028A-EFC5-0553-FEC1-E8367B304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A7BA8-9C14-9E4F-9101-1DF4E4098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F2C0B-32B4-007D-B38C-10653F7A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6FE5-4172-4E76-B9F3-F39C6326144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D5199-42E7-25A6-CBD6-78A623BF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7EB16-FB70-95D9-2E04-93D3159D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8205-F9D1-4B03-9776-0411EE50B70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F4B8AA-A5A8-2752-9E39-18E2D57B862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038" y="365125"/>
            <a:ext cx="1624762" cy="994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9694351-C442-3BC2-518C-3033A67BA721}"/>
              </a:ext>
            </a:extLst>
          </p:cNvPr>
          <p:cNvGrpSpPr/>
          <p:nvPr userDrawn="1"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E243DD-431E-B56C-5E42-3584B455AD9C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141A7B5-CD23-4F4C-C835-D1EBDED226AE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666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199FF-E4EA-4592-1054-955D4104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F32C1-767F-FD0D-77E5-096B0F1759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48471-CE59-07AB-B1AD-D659EAC46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F7F4F-24F8-3C38-DCAB-45C76E4E7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6FE5-4172-4E76-B9F3-F39C6326144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84003-C4AB-B589-3C3A-E05CB5BEC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020AD-4D2C-8A79-1BE8-9FD6C622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8205-F9D1-4B03-9776-0411EE50B70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34DF5E-0430-1AD6-E81F-5B38E54DAA4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038" y="365125"/>
            <a:ext cx="1624762" cy="994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31C34FF-0BC8-5E55-1EF9-9375E5307E5E}"/>
              </a:ext>
            </a:extLst>
          </p:cNvPr>
          <p:cNvGrpSpPr/>
          <p:nvPr userDrawn="1"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D2B1E8-7EE8-2B1E-EBB2-A98C96B6F0F6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669D36-6F58-4720-F6F6-8ED0D4275595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5270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49569-4625-5A89-FCF7-7D507716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9C6D4-854A-8E1B-6D61-CF5ECC37E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7B3C6-E578-9FE9-1249-2FC9DD747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076FE5-4172-4E76-B9F3-F39C6326144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9150C-C1A5-2EED-3EAC-C05B090D1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7CC97-E77C-8B46-9D32-07BDFDD8E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C88205-F9D1-4B03-9776-0411EE50B70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1C447F-D0AF-0E55-661D-C9FB47872EB7}"/>
              </a:ext>
            </a:extLst>
          </p:cNvPr>
          <p:cNvGrpSpPr/>
          <p:nvPr userDrawn="1"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A58E22-D67F-A05A-96B2-C8BC83ADE152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5B6D1E1-5E2D-DF57-5CE8-84DCEDF2A64F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2620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0BFE50-1B30-48E7-8414-A7F5B1AC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64E83-5256-43F7-8227-724A64C18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91385-C95F-408C-8940-27AFB65F7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EE8A0-1C35-41A3-946B-82713010EE29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8D96A-2E90-490D-9420-E86181C53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1D0A1-FCC4-4C69-B9C2-D3D40395E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A48C9-2711-48EB-BD8E-2BFD34AD23C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4573A5-F189-43D0-A5A2-4234635F6F3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7536" y="55499"/>
            <a:ext cx="1707004" cy="92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3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ransitionoregon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PSO@uoregon.edu" TargetMode="External"/><Relationship Id="rId7" Type="http://schemas.openxmlformats.org/officeDocument/2006/relationships/image" Target="../media/image2.emf"/><Relationship Id="rId2" Type="http://schemas.openxmlformats.org/officeDocument/2006/relationships/hyperlink" Target="mailto:Shava.Feinstein@ode.oregon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DE.OSS-DataTeam@ode.state.or.us" TargetMode="External"/><Relationship Id="rId5" Type="http://schemas.openxmlformats.org/officeDocument/2006/relationships/hyperlink" Target="mailto:Cpost3@uoregon.edu" TargetMode="External"/><Relationship Id="rId4" Type="http://schemas.openxmlformats.org/officeDocument/2006/relationships/hyperlink" Target="mailto:calverso@uoregon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mailto:ode.oss-datateam@ode.state.or.u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09EEF-16EC-2C03-ADF6-896CDF5C9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7766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Ready, Set, Go for PSO: </a:t>
            </a:r>
            <a:br>
              <a:rPr lang="en-US" dirty="0"/>
            </a:br>
            <a:r>
              <a:rPr lang="en-US" dirty="0"/>
              <a:t>Take a Dive into PSO 2025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40AF1-5E3B-E816-839A-E395D608C5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April 2025 </a:t>
            </a:r>
          </a:p>
          <a:p>
            <a:r>
              <a:rPr lang="en-US" dirty="0"/>
              <a:t>Charlotte Alverson, UO</a:t>
            </a:r>
          </a:p>
          <a:p>
            <a:r>
              <a:rPr lang="en-US" dirty="0"/>
              <a:t>ODE-PSO Project in collaboration with </a:t>
            </a:r>
          </a:p>
          <a:p>
            <a:r>
              <a:rPr lang="en-US" dirty="0"/>
              <a:t>Shava Feinstein, ODE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7F72A-C3D0-AF14-188F-DBA46B003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483" y="5376500"/>
            <a:ext cx="1621677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43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13EE6-BDA9-2CB5-E3C3-B44E47C49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A3BF89-1631-4B09-8C5C-CB74ACE94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61" y="1035777"/>
            <a:ext cx="11802879" cy="558442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FD4F124-7048-5F12-EF9F-E44A12FD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58" y="237803"/>
            <a:ext cx="3479157" cy="1325563"/>
          </a:xfrm>
        </p:spPr>
        <p:txBody>
          <a:bodyPr/>
          <a:lstStyle/>
          <a:p>
            <a:r>
              <a:rPr lang="en-US" dirty="0"/>
              <a:t>Recording a Contact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29FCF-BF9D-1ADD-4C40-0ABE8DB7F89E}"/>
              </a:ext>
            </a:extLst>
          </p:cNvPr>
          <p:cNvSpPr/>
          <p:nvPr/>
        </p:nvSpPr>
        <p:spPr>
          <a:xfrm>
            <a:off x="335667" y="2615878"/>
            <a:ext cx="11661772" cy="3889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92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FDB893-31B4-3411-688E-A6776BED1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60" y="1035777"/>
            <a:ext cx="11802879" cy="558442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9A6FF7D-65A0-9BA3-9BF2-934A19C77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58" y="237803"/>
            <a:ext cx="3479157" cy="1325563"/>
          </a:xfrm>
        </p:spPr>
        <p:txBody>
          <a:bodyPr/>
          <a:lstStyle/>
          <a:p>
            <a:r>
              <a:rPr lang="en-US" dirty="0"/>
              <a:t>Recording a Contact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235E7B-9161-D2AE-6053-2A479F023F81}"/>
              </a:ext>
            </a:extLst>
          </p:cNvPr>
          <p:cNvSpPr/>
          <p:nvPr/>
        </p:nvSpPr>
        <p:spPr>
          <a:xfrm>
            <a:off x="6368006" y="1437813"/>
            <a:ext cx="5460427" cy="5015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9D88AD-1A92-80BF-AB5D-5C023559C8E8}"/>
              </a:ext>
            </a:extLst>
          </p:cNvPr>
          <p:cNvSpPr/>
          <p:nvPr/>
        </p:nvSpPr>
        <p:spPr>
          <a:xfrm>
            <a:off x="194560" y="4421530"/>
            <a:ext cx="2822293" cy="2031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8D94B4-6CBD-4A48-86DD-90D8112ABC28}"/>
              </a:ext>
            </a:extLst>
          </p:cNvPr>
          <p:cNvSpPr/>
          <p:nvPr/>
        </p:nvSpPr>
        <p:spPr>
          <a:xfrm>
            <a:off x="3545713" y="4421530"/>
            <a:ext cx="2822293" cy="1921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7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F1BE8-538D-82B4-8BE9-358D9F554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5CB50F-F364-08C8-426D-5397D5EFB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60" y="682906"/>
            <a:ext cx="11997440" cy="59372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B37E4FE-DB9A-1317-F10A-A3D94FDA8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64" y="232538"/>
            <a:ext cx="4138914" cy="838643"/>
          </a:xfrm>
        </p:spPr>
        <p:txBody>
          <a:bodyPr>
            <a:normAutofit/>
          </a:bodyPr>
          <a:lstStyle/>
          <a:p>
            <a:r>
              <a:rPr lang="en-US" sz="3600" dirty="0"/>
              <a:t>Recording a Contact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5C38FA-7241-46CA-3D31-E4F5A5FA2C2C}"/>
              </a:ext>
            </a:extLst>
          </p:cNvPr>
          <p:cNvSpPr/>
          <p:nvPr/>
        </p:nvSpPr>
        <p:spPr>
          <a:xfrm>
            <a:off x="-38500" y="1169491"/>
            <a:ext cx="6599779" cy="5148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5DCA21-3A92-E24E-AF1A-ACB1D85BEA0D}"/>
              </a:ext>
            </a:extLst>
          </p:cNvPr>
          <p:cNvSpPr/>
          <p:nvPr/>
        </p:nvSpPr>
        <p:spPr>
          <a:xfrm>
            <a:off x="6417995" y="3337784"/>
            <a:ext cx="2822293" cy="275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BD8E63-874A-8A62-5B53-4930E441F728}"/>
              </a:ext>
            </a:extLst>
          </p:cNvPr>
          <p:cNvSpPr/>
          <p:nvPr/>
        </p:nvSpPr>
        <p:spPr>
          <a:xfrm>
            <a:off x="9232879" y="3634451"/>
            <a:ext cx="2822293" cy="275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4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132B8-A4D7-A80D-DFC4-430D507D9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387A1-0992-A88F-2ADB-1A6CF1008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86" y="199594"/>
            <a:ext cx="10515600" cy="1325563"/>
          </a:xfrm>
        </p:spPr>
        <p:txBody>
          <a:bodyPr/>
          <a:lstStyle/>
          <a:p>
            <a:r>
              <a:rPr lang="en-US" dirty="0"/>
              <a:t>New Consent Response Option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74F0794-36FC-6D86-CA79-0AC827413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86" y="1472668"/>
            <a:ext cx="11269780" cy="994502"/>
          </a:xfrm>
        </p:spPr>
        <p:txBody>
          <a:bodyPr/>
          <a:lstStyle/>
          <a:p>
            <a:r>
              <a:rPr lang="en-US" sz="2000" dirty="0"/>
              <a:t>Must talk to a person to record consent or refusal. </a:t>
            </a:r>
          </a:p>
          <a:p>
            <a:r>
              <a:rPr lang="en-US" sz="2000" dirty="0"/>
              <a:t>Select “Did </a:t>
            </a:r>
            <a:r>
              <a:rPr lang="en-US" sz="2000" u="sng" dirty="0"/>
              <a:t>not</a:t>
            </a:r>
            <a:r>
              <a:rPr lang="en-US" sz="2000" dirty="0"/>
              <a:t> talk to anyone.” if you could reach a person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F604EA-4171-D22B-2944-28142DEF07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038" y="365125"/>
            <a:ext cx="1624762" cy="994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5BE02D7-F55F-0520-57A5-B00A8DF01478}"/>
              </a:ext>
            </a:extLst>
          </p:cNvPr>
          <p:cNvGrpSpPr/>
          <p:nvPr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48DB16-F809-27ED-AD7B-830A6DCA2EDD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7CF95E-0739-E9B0-3CCC-7ECDC565CED3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85B4A3-1306-F18F-0372-0ED8103F2B41}"/>
              </a:ext>
            </a:extLst>
          </p:cNvPr>
          <p:cNvGrpSpPr/>
          <p:nvPr/>
        </p:nvGrpSpPr>
        <p:grpSpPr>
          <a:xfrm>
            <a:off x="115747" y="2724139"/>
            <a:ext cx="11789676" cy="3884295"/>
            <a:chOff x="115747" y="2724139"/>
            <a:chExt cx="11789676" cy="388429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ED5B80D-3942-01C2-AB5E-237EEA58C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747" y="2724139"/>
              <a:ext cx="11789676" cy="3884295"/>
            </a:xfrm>
            <a:prstGeom prst="rect">
              <a:avLst/>
            </a:prstGeom>
            <a:ln>
              <a:solidFill>
                <a:srgbClr val="4472C4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D4EBFE0-B335-7964-49E1-633F1E4E4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0999" y="5618298"/>
              <a:ext cx="2601553" cy="555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504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2A0F9-F6C1-E37E-755F-FAEE1D39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2025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7F71D-BF57-8DB7-72F3-C3B8CCD5D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April 17: Student List Review Available </a:t>
            </a:r>
          </a:p>
          <a:p>
            <a:pPr>
              <a:spcBef>
                <a:spcPts val="1200"/>
              </a:spcBef>
            </a:pPr>
            <a:r>
              <a:rPr lang="en-US" dirty="0"/>
              <a:t>June 5: PSO App Opens for Data Collection</a:t>
            </a:r>
          </a:p>
          <a:p>
            <a:pPr>
              <a:spcBef>
                <a:spcPts val="1200"/>
              </a:spcBef>
            </a:pPr>
            <a:r>
              <a:rPr lang="en-US" dirty="0"/>
              <a:t>Sept 29: PSO App Closes for Data Collection </a:t>
            </a:r>
          </a:p>
          <a:p>
            <a:pPr>
              <a:spcBef>
                <a:spcPts val="1200"/>
              </a:spcBef>
            </a:pPr>
            <a:r>
              <a:rPr lang="en-US" dirty="0"/>
              <a:t>Throughout: Preliminary Results Available with in the App </a:t>
            </a:r>
          </a:p>
          <a:p>
            <a:pPr>
              <a:spcBef>
                <a:spcPts val="1200"/>
              </a:spcBef>
            </a:pPr>
            <a:r>
              <a:rPr lang="en-US" dirty="0"/>
              <a:t>Winter 2026: Final PSO Results Available 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43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AD8D0-E8ED-48DD-0505-6CD6D915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  <a:br>
              <a:rPr lang="en-US" dirty="0"/>
            </a:br>
            <a:r>
              <a:rPr lang="en-US" dirty="0"/>
              <a:t>Visit </a:t>
            </a:r>
            <a:r>
              <a:rPr lang="en-US" dirty="0">
                <a:hlinkClick r:id="rId2"/>
              </a:rPr>
              <a:t>https://transitionoregon.org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9EBF5C-BD40-AADF-0F29-920452A08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3523"/>
            <a:ext cx="12192000" cy="403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56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3BC9A-37E3-906D-7F36-F52C58BD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36FE6-585F-0D77-E9C0-4AD2BA452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76" y="1359626"/>
            <a:ext cx="5742969" cy="5353689"/>
          </a:xfrm>
        </p:spPr>
        <p:txBody>
          <a:bodyPr>
            <a:normAutofit/>
          </a:bodyPr>
          <a:lstStyle/>
          <a:p>
            <a:pPr marL="231775" indent="-231775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solidFill>
                  <a:srgbClr val="39394D"/>
                </a:solidFill>
                <a:latin typeface="+mj-lt"/>
              </a:rPr>
              <a:t>Shava Feinstein, Owner for the Collection</a:t>
            </a:r>
          </a:p>
          <a:p>
            <a:pPr marL="231775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+mj-lt"/>
                <a:hlinkClick r:id="rId2"/>
              </a:rPr>
              <a:t>Shava.Feinstein@ode.oregon.gov</a:t>
            </a:r>
            <a:r>
              <a:rPr lang="en-US" sz="2400" dirty="0">
                <a:latin typeface="+mj-lt"/>
              </a:rPr>
              <a:t> 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400" dirty="0">
                <a:latin typeface="+mj-lt"/>
              </a:rPr>
              <a:t>General PSO Questions</a:t>
            </a:r>
          </a:p>
          <a:p>
            <a:pPr marL="231775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+mj-lt"/>
                <a:hlinkClick r:id="rId3"/>
              </a:rPr>
              <a:t>PSO@uoregon.edu</a:t>
            </a:r>
            <a:endParaRPr lang="en-US" sz="2400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400" dirty="0">
                <a:latin typeface="+mj-lt"/>
              </a:rPr>
              <a:t>Charlotte Alverson</a:t>
            </a:r>
          </a:p>
          <a:p>
            <a:pPr marL="231775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+mj-lt"/>
                <a:hlinkClick r:id="rId4"/>
              </a:rPr>
              <a:t>calverso@uoregon.edu</a:t>
            </a:r>
            <a:endParaRPr lang="en-US" sz="2400" dirty="0">
              <a:latin typeface="+mj-lt"/>
            </a:endParaRPr>
          </a:p>
          <a:p>
            <a:pPr marL="231775" indent="-231775">
              <a:lnSpc>
                <a:spcPct val="110000"/>
              </a:lnSpc>
              <a:spcBef>
                <a:spcPts val="1800"/>
              </a:spcBef>
            </a:pPr>
            <a:r>
              <a:rPr lang="en-US" sz="2400" dirty="0">
                <a:latin typeface="+mj-lt"/>
              </a:rPr>
              <a:t>Cindy Post </a:t>
            </a:r>
          </a:p>
          <a:p>
            <a:pPr marL="231775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+mj-lt"/>
                <a:hlinkClick r:id="rId5"/>
              </a:rPr>
              <a:t>Cpost3@uoregon.edu</a:t>
            </a:r>
            <a:r>
              <a:rPr lang="en-US" sz="2400" dirty="0">
                <a:latin typeface="+mj-lt"/>
              </a:rPr>
              <a:t> </a:t>
            </a:r>
          </a:p>
          <a:p>
            <a:pPr marL="231775" indent="-231775">
              <a:lnSpc>
                <a:spcPct val="110000"/>
              </a:lnSpc>
              <a:spcBef>
                <a:spcPts val="1800"/>
              </a:spcBef>
            </a:pPr>
            <a:r>
              <a:rPr lang="en-US" sz="2400" dirty="0">
                <a:latin typeface="+mj-lt"/>
              </a:rPr>
              <a:t>ODE Data Team</a:t>
            </a:r>
          </a:p>
          <a:p>
            <a:pPr marL="231775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0" i="0" dirty="0">
                <a:solidFill>
                  <a:srgbClr val="39394D"/>
                </a:solidFill>
                <a:effectLst/>
                <a:latin typeface="+mj-lt"/>
                <a:hlinkClick r:id="rId6"/>
              </a:rPr>
              <a:t>ODE.OSS-DataTeam@ode.state.or.us</a:t>
            </a:r>
            <a:r>
              <a:rPr lang="en-US" sz="2400" b="0" i="0" dirty="0">
                <a:solidFill>
                  <a:srgbClr val="39394D"/>
                </a:solidFill>
                <a:effectLst/>
                <a:latin typeface="+mj-lt"/>
              </a:rPr>
              <a:t> </a:t>
            </a:r>
          </a:p>
          <a:p>
            <a:pPr marL="231775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>
              <a:latin typeface="+mj-lt"/>
            </a:endParaRPr>
          </a:p>
          <a:p>
            <a:pPr marL="231775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7719F4-E1C1-3951-AF0C-71C51D87B2E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038" y="365125"/>
            <a:ext cx="1624762" cy="9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9E9DEF-5415-908C-41C1-0113EB37E6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0641" y="1860349"/>
            <a:ext cx="5511479" cy="413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6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BC807-7A2D-8BA2-5298-905FB4EFD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E04E3-4254-BB81-FF0C-BFE1BD3B8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6096"/>
            <a:ext cx="10515600" cy="2526456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To provide an overview of PSO processes, timeline, and resources for 2025. 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819972-EE61-BE90-FAF1-0118B336041B}"/>
              </a:ext>
            </a:extLst>
          </p:cNvPr>
          <p:cNvGrpSpPr/>
          <p:nvPr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9E3905-116C-263A-22C4-E7FFF65762D4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22CE57-2558-88C0-ECD0-D4A42DBBD2A8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4">
            <a:extLst>
              <a:ext uri="{FF2B5EF4-FFF2-40B4-BE49-F238E27FC236}">
                <a16:creationId xmlns:a16="http://schemas.microsoft.com/office/drawing/2014/main" id="{96B20A80-E454-4223-81AA-1D60E25643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29788" y="365125"/>
            <a:ext cx="1624012" cy="993775"/>
            <a:chOff x="6129" y="230"/>
            <a:chExt cx="1023" cy="626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9681A85E-7733-6548-259A-4E8E5685310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29" y="230"/>
              <a:ext cx="1023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A5EDE554-5C5F-DEA6-BEF0-0F54BCC76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" y="230"/>
              <a:ext cx="1029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335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8468-FA66-065B-1A88-DD759B43A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assumptions: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0C635-F720-2CEC-2FFE-2E3FDD7D3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1"/>
            <a:r>
              <a:rPr lang="en-US" sz="2800" dirty="0"/>
              <a:t>You are familiar with the general PSO data collection purpose and process </a:t>
            </a:r>
          </a:p>
          <a:p>
            <a:pPr lvl="1"/>
            <a:r>
              <a:rPr lang="en-US" sz="2800" dirty="0"/>
              <a:t>You have collected and reported PSO data for multiple years</a:t>
            </a:r>
          </a:p>
          <a:p>
            <a:pPr lvl="1"/>
            <a:r>
              <a:rPr lang="en-US" sz="2800" dirty="0"/>
              <a:t>You know how to access the PSO App in Central Login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0E7FF1-E578-0548-501B-D7C54E2210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038" y="365125"/>
            <a:ext cx="1624762" cy="994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5C23843-AE26-DDB9-FC14-560EEF7E0062}"/>
              </a:ext>
            </a:extLst>
          </p:cNvPr>
          <p:cNvGrpSpPr/>
          <p:nvPr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EB0D14-75D1-C2F1-A0A1-8E1D944D5372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7A524A-DE5A-CB5E-4E64-DA69A3210EE1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9084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B68B7881-DA4C-452D-83FB-4A3C80EA9006}"/>
              </a:ext>
            </a:extLst>
          </p:cNvPr>
          <p:cNvSpPr txBox="1">
            <a:spLocks/>
          </p:cNvSpPr>
          <p:nvPr/>
        </p:nvSpPr>
        <p:spPr>
          <a:xfrm>
            <a:off x="1816303" y="192341"/>
            <a:ext cx="10784542" cy="1026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Oregon’s PSO Results for School Year 22-23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8F5B4DF-02DC-42F8-A697-A03F95CD2BB0}"/>
              </a:ext>
            </a:extLst>
          </p:cNvPr>
          <p:cNvSpPr txBox="1">
            <a:spLocks/>
          </p:cNvSpPr>
          <p:nvPr/>
        </p:nvSpPr>
        <p:spPr>
          <a:xfrm>
            <a:off x="710738" y="1806872"/>
            <a:ext cx="490288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Former Student Leavers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5,007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Respondents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2,855 (57.02%)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Engaged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2,103 (73.66%)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Engaged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752 (26.34%)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e chart with text on it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671" y="1023906"/>
            <a:ext cx="6155591" cy="5156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038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70478BA-1F1F-F998-DE08-D26CBC60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84794E-BAC9-80CA-82B4-DCA44944F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32" y="249377"/>
            <a:ext cx="11884935" cy="62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2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FE76C-BE03-B71D-B620-DB52AA37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Reminders: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35D79-C346-F6B2-206F-901625579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970" y="1696328"/>
            <a:ext cx="10204048" cy="4828911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Agency contact information must be entered for your PSO Team to proceed in PSO App.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Administrator, Point(s) of Contact for the Exit and Follow-Up Interviews, and staff collecting or entering data in the App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Information used to send notices and contact if a problem arises with the collection </a:t>
            </a:r>
          </a:p>
          <a:p>
            <a:r>
              <a:rPr lang="en-US" sz="2400" b="1" dirty="0"/>
              <a:t>Student List is available for review in mid-April. 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Use the Student List to verify students who are eligible for PSO data collection this year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To make additions/deletions to the list, send only the SSID number to the ODE Data Team: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ode.oss-datateam@ode.state.or.us</a:t>
            </a:r>
            <a:endParaRPr lang="en-US" sz="2000" dirty="0"/>
          </a:p>
          <a:p>
            <a:r>
              <a:rPr lang="en-US" sz="2400" b="1" dirty="0"/>
              <a:t>Highly encouraged use of the online PSO App to record attempts and interview data. 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Eliminates duplication of work effort 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Reduces likelihood of error from data entry 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Ensures right questions are asked through built in skip logic  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Includes built-in help features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204D1-F347-F038-5479-805B11AAE9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038" y="365125"/>
            <a:ext cx="1624762" cy="994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02A7A23-BE13-86C8-2F48-A435B4FE1CC8}"/>
              </a:ext>
            </a:extLst>
          </p:cNvPr>
          <p:cNvGrpSpPr/>
          <p:nvPr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0C1662-EB35-24D9-ABF3-29A7FFC2A903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C8E23F-72CA-9C2C-DCBA-81CC7AA04BC8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4485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69031-1D0A-2B22-6C3E-DAC1E483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 Reminders: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0388C-86D3-BD3E-B768-640A2977F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1606" y="1901487"/>
            <a:ext cx="8768787" cy="4383106"/>
          </a:xfrm>
        </p:spPr>
        <p:txBody>
          <a:bodyPr>
            <a:normAutofit/>
          </a:bodyPr>
          <a:lstStyle/>
          <a:p>
            <a:r>
              <a:rPr lang="en-US" dirty="0"/>
              <a:t>The interview is meant to be a conversation </a:t>
            </a:r>
          </a:p>
          <a:p>
            <a:r>
              <a:rPr lang="en-US" dirty="0"/>
              <a:t>Ask the question and have a conversation with the former student/designee</a:t>
            </a:r>
          </a:p>
          <a:p>
            <a:r>
              <a:rPr lang="en-US" dirty="0"/>
              <a:t>Listen to their answer rather than reading the answer categories </a:t>
            </a:r>
          </a:p>
          <a:p>
            <a:r>
              <a:rPr lang="en-US" dirty="0"/>
              <a:t>Sometimes it may be necessary to re-word a question or ask additional questions (probe) in order for former student or designee to understand the question 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9884A1-0BF8-B01F-C16C-5A508A1AF255}"/>
              </a:ext>
            </a:extLst>
          </p:cNvPr>
          <p:cNvGrpSpPr/>
          <p:nvPr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77E98C2-DAEE-D72C-1B48-DEA8F7085B84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DAD7CD-E52A-4F4C-B1B6-D3E3420E4A9A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E8AFDDA-146B-1FAC-D845-DA46470F38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038" y="365125"/>
            <a:ext cx="1624762" cy="994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63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D13A7-9FEE-C9C5-9056-5A45F1AD0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86" y="199594"/>
            <a:ext cx="10515600" cy="1325563"/>
          </a:xfrm>
        </p:spPr>
        <p:txBody>
          <a:bodyPr/>
          <a:lstStyle/>
          <a:p>
            <a:r>
              <a:rPr lang="en-US" dirty="0"/>
              <a:t>What’s New for 2025: </a:t>
            </a:r>
            <a:br>
              <a:rPr lang="en-US" dirty="0"/>
            </a:br>
            <a:r>
              <a:rPr lang="en-US" sz="4000" dirty="0"/>
              <a:t>Response Category 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989F82-7DC9-B016-A2C0-6FC92EB58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86" y="1472668"/>
            <a:ext cx="11269780" cy="994502"/>
          </a:xfrm>
        </p:spPr>
        <p:txBody>
          <a:bodyPr/>
          <a:lstStyle/>
          <a:p>
            <a:r>
              <a:rPr lang="en-US" sz="2000" dirty="0"/>
              <a:t>Consent is </a:t>
            </a:r>
            <a:r>
              <a:rPr lang="en-US" sz="2000" u="sng" dirty="0"/>
              <a:t>not</a:t>
            </a:r>
            <a:r>
              <a:rPr lang="en-US" sz="2000" dirty="0"/>
              <a:t> new. </a:t>
            </a:r>
          </a:p>
          <a:p>
            <a:r>
              <a:rPr lang="en-US" sz="2000" dirty="0"/>
              <a:t>New: Added a response category “Did </a:t>
            </a:r>
            <a:r>
              <a:rPr lang="en-US" sz="2000" u="sng" dirty="0"/>
              <a:t>not</a:t>
            </a:r>
            <a:r>
              <a:rPr lang="en-US" sz="2000" dirty="0"/>
              <a:t> talk to anyone.”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C8ABB4-4140-2BED-0FD5-79EFDA97C8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038" y="365125"/>
            <a:ext cx="1624762" cy="994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BFFC716-3C65-621C-60D0-A1CADA6A3C94}"/>
              </a:ext>
            </a:extLst>
          </p:cNvPr>
          <p:cNvGrpSpPr/>
          <p:nvPr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A7FBCF-D5C1-7D48-E53C-194C31AE3BC5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AFF5B3-8717-CD59-7C33-CBB5A40193C9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EF20F7-6A97-B615-BF6B-8F0EAA7D5FD9}"/>
              </a:ext>
            </a:extLst>
          </p:cNvPr>
          <p:cNvGrpSpPr/>
          <p:nvPr/>
        </p:nvGrpSpPr>
        <p:grpSpPr>
          <a:xfrm>
            <a:off x="115747" y="2724139"/>
            <a:ext cx="11789676" cy="3884295"/>
            <a:chOff x="115747" y="2724139"/>
            <a:chExt cx="11789676" cy="388429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1D932EF-0951-80C5-7D74-B191214B8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747" y="2724139"/>
              <a:ext cx="11789676" cy="3884295"/>
            </a:xfrm>
            <a:prstGeom prst="rect">
              <a:avLst/>
            </a:prstGeom>
            <a:ln>
              <a:solidFill>
                <a:srgbClr val="4472C4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B88CAC-EBCA-883C-66D9-266C8D902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0999" y="5618298"/>
              <a:ext cx="2601553" cy="555208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C3E0159-A60C-4ED9-35B5-A46BCABB9D50}"/>
              </a:ext>
            </a:extLst>
          </p:cNvPr>
          <p:cNvSpPr/>
          <p:nvPr/>
        </p:nvSpPr>
        <p:spPr>
          <a:xfrm>
            <a:off x="386786" y="5653023"/>
            <a:ext cx="4925992" cy="520483"/>
          </a:xfrm>
          <a:prstGeom prst="rect">
            <a:avLst/>
          </a:prstGeom>
          <a:solidFill>
            <a:srgbClr val="EEF6F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8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09E31-F7F6-605C-F6FC-D4AD436DD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8067FA-1DD0-891A-2211-3094D9278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164" y="3425556"/>
            <a:ext cx="9317620" cy="3069837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3E0BE3-B544-2F7F-9940-E73755B6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84" y="33949"/>
            <a:ext cx="10515600" cy="1325563"/>
          </a:xfrm>
        </p:spPr>
        <p:txBody>
          <a:bodyPr/>
          <a:lstStyle/>
          <a:p>
            <a:r>
              <a:rPr lang="en-US" dirty="0"/>
              <a:t>Response Category Option 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1ED949-C8CD-6A71-4008-878B9C129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43" y="1283993"/>
            <a:ext cx="11269780" cy="4351338"/>
          </a:xfrm>
        </p:spPr>
        <p:txBody>
          <a:bodyPr/>
          <a:lstStyle/>
          <a:p>
            <a:r>
              <a:rPr lang="en-US" sz="2000" dirty="0"/>
              <a:t>The consent question is directed to the former student or their designee </a:t>
            </a:r>
          </a:p>
          <a:p>
            <a:r>
              <a:rPr lang="en-US" sz="2000" dirty="0"/>
              <a:t>The person is answering, either: </a:t>
            </a:r>
          </a:p>
          <a:p>
            <a:pPr lvl="1"/>
            <a:r>
              <a:rPr lang="en-US" sz="1600" dirty="0"/>
              <a:t>“Yes, I’m willing to answer questions.”  (consent – agree to participate)</a:t>
            </a:r>
          </a:p>
          <a:p>
            <a:pPr lvl="1"/>
            <a:r>
              <a:rPr lang="en-US" sz="1600" dirty="0"/>
              <a:t>“No, I’m not willing to answer questions.” (refusal – do not agree to participate) </a:t>
            </a:r>
          </a:p>
          <a:p>
            <a:r>
              <a:rPr lang="en-US" sz="2000" dirty="0"/>
              <a:t>Consent or refusal can only be obtained by talking to a person. </a:t>
            </a:r>
          </a:p>
          <a:p>
            <a:r>
              <a:rPr lang="en-US" sz="2000" dirty="0"/>
              <a:t>If you did not talk to a person, select “Did not talk to anyone.”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4846C7-4E75-E84F-08BF-AD6BA9846FCA}"/>
              </a:ext>
            </a:extLst>
          </p:cNvPr>
          <p:cNvGrpSpPr/>
          <p:nvPr/>
        </p:nvGrpSpPr>
        <p:grpSpPr>
          <a:xfrm>
            <a:off x="0" y="6495393"/>
            <a:ext cx="12192000" cy="475648"/>
            <a:chOff x="0" y="6495393"/>
            <a:chExt cx="12192000" cy="4756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9A22E8E-2FD5-C347-06A5-74F573C5379D}"/>
                </a:ext>
              </a:extLst>
            </p:cNvPr>
            <p:cNvSpPr/>
            <p:nvPr/>
          </p:nvSpPr>
          <p:spPr>
            <a:xfrm>
              <a:off x="0" y="6495393"/>
              <a:ext cx="12192000" cy="362607"/>
            </a:xfrm>
            <a:prstGeom prst="rect">
              <a:avLst/>
            </a:prstGeom>
            <a:solidFill>
              <a:srgbClr val="7ED1E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AB2479-8B83-D03B-C414-8070BD7888F1}"/>
                </a:ext>
              </a:extLst>
            </p:cNvPr>
            <p:cNvSpPr/>
            <p:nvPr/>
          </p:nvSpPr>
          <p:spPr>
            <a:xfrm>
              <a:off x="0" y="6608434"/>
              <a:ext cx="12192000" cy="362607"/>
            </a:xfrm>
            <a:prstGeom prst="rect">
              <a:avLst/>
            </a:prstGeom>
            <a:solidFill>
              <a:srgbClr val="05065B"/>
            </a:solidFill>
            <a:ln>
              <a:solidFill>
                <a:srgbClr val="7ED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D7250E9-ED93-37C0-1A28-45F517FE5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401" y="5760269"/>
            <a:ext cx="2601553" cy="4694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2FDD12-E499-780E-5C1F-016B5D263E6D}"/>
              </a:ext>
            </a:extLst>
          </p:cNvPr>
          <p:cNvSpPr/>
          <p:nvPr/>
        </p:nvSpPr>
        <p:spPr>
          <a:xfrm>
            <a:off x="1715014" y="5844279"/>
            <a:ext cx="1400537" cy="633980"/>
          </a:xfrm>
          <a:prstGeom prst="rect">
            <a:avLst/>
          </a:prstGeom>
          <a:solidFill>
            <a:srgbClr val="EEF6FC"/>
          </a:solidFill>
          <a:ln>
            <a:solidFill>
              <a:srgbClr val="EEF6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9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755</Words>
  <Application>Microsoft Office PowerPoint</Application>
  <PresentationFormat>Widescreen</PresentationFormat>
  <Paragraphs>89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Office Theme</vt:lpstr>
      <vt:lpstr>2_Office Theme</vt:lpstr>
      <vt:lpstr>Ready, Set, Go for PSO:  Take a Dive into PSO 2025 </vt:lpstr>
      <vt:lpstr>Purpose: </vt:lpstr>
      <vt:lpstr>Our assumptions:</vt:lpstr>
      <vt:lpstr>PowerPoint Presentation</vt:lpstr>
      <vt:lpstr>PowerPoint Presentation</vt:lpstr>
      <vt:lpstr>Process Reminders:</vt:lpstr>
      <vt:lpstr>Interview Reminders:</vt:lpstr>
      <vt:lpstr>What’s New for 2025:  Response Category </vt:lpstr>
      <vt:lpstr>Response Category Option  </vt:lpstr>
      <vt:lpstr>Recording a Contact</vt:lpstr>
      <vt:lpstr>Recording a Contact</vt:lpstr>
      <vt:lpstr>Recording a Contact</vt:lpstr>
      <vt:lpstr>New Consent Response Option </vt:lpstr>
      <vt:lpstr>Important 2025 Dates</vt:lpstr>
      <vt:lpstr>Resources  Visit https://transitionoregon.org 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Charlotte Alverson</dc:creator>
  <cp:lastModifiedBy>Charlotte Alverson</cp:lastModifiedBy>
  <cp:revision>5</cp:revision>
  <dcterms:created xsi:type="dcterms:W3CDTF">2025-04-16T18:50:04Z</dcterms:created>
  <dcterms:modified xsi:type="dcterms:W3CDTF">2025-04-17T16:27:30Z</dcterms:modified>
</cp:coreProperties>
</file>