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33"/>
  </p:notesMasterIdLst>
  <p:handoutMasterIdLst>
    <p:handoutMasterId r:id="rId34"/>
  </p:handoutMasterIdLst>
  <p:sldIdLst>
    <p:sldId id="319" r:id="rId2"/>
    <p:sldId id="327" r:id="rId3"/>
    <p:sldId id="328" r:id="rId4"/>
    <p:sldId id="349" r:id="rId5"/>
    <p:sldId id="317" r:id="rId6"/>
    <p:sldId id="329" r:id="rId7"/>
    <p:sldId id="345" r:id="rId8"/>
    <p:sldId id="346" r:id="rId9"/>
    <p:sldId id="315" r:id="rId10"/>
    <p:sldId id="331" r:id="rId11"/>
    <p:sldId id="268" r:id="rId12"/>
    <p:sldId id="344" r:id="rId13"/>
    <p:sldId id="269" r:id="rId14"/>
    <p:sldId id="342" r:id="rId15"/>
    <p:sldId id="339" r:id="rId16"/>
    <p:sldId id="270" r:id="rId17"/>
    <p:sldId id="343" r:id="rId18"/>
    <p:sldId id="332" r:id="rId19"/>
    <p:sldId id="274" r:id="rId20"/>
    <p:sldId id="340" r:id="rId21"/>
    <p:sldId id="275" r:id="rId22"/>
    <p:sldId id="276" r:id="rId23"/>
    <p:sldId id="277" r:id="rId24"/>
    <p:sldId id="290" r:id="rId25"/>
    <p:sldId id="333" r:id="rId26"/>
    <p:sldId id="334" r:id="rId27"/>
    <p:sldId id="341" r:id="rId28"/>
    <p:sldId id="336" r:id="rId29"/>
    <p:sldId id="347" r:id="rId30"/>
    <p:sldId id="337" r:id="rId31"/>
    <p:sldId id="335"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at is PSO?" id="{BDF0F902-C475-4A23-8D1D-633EEAB073DE}">
          <p14:sldIdLst/>
        </p14:section>
        <p14:section name="Exit Interview" id="{E61668B6-972F-48B2-B092-846242BE1FC9}">
          <p14:sldIdLst>
            <p14:sldId id="319"/>
            <p14:sldId id="327"/>
            <p14:sldId id="328"/>
            <p14:sldId id="349"/>
            <p14:sldId id="317"/>
            <p14:sldId id="329"/>
            <p14:sldId id="345"/>
            <p14:sldId id="346"/>
            <p14:sldId id="315"/>
            <p14:sldId id="331"/>
            <p14:sldId id="268"/>
            <p14:sldId id="344"/>
            <p14:sldId id="269"/>
            <p14:sldId id="342"/>
            <p14:sldId id="339"/>
            <p14:sldId id="270"/>
            <p14:sldId id="343"/>
            <p14:sldId id="332"/>
            <p14:sldId id="274"/>
            <p14:sldId id="340"/>
            <p14:sldId id="275"/>
            <p14:sldId id="276"/>
            <p14:sldId id="277"/>
            <p14:sldId id="290"/>
            <p14:sldId id="333"/>
            <p14:sldId id="334"/>
            <p14:sldId id="341"/>
            <p14:sldId id="336"/>
            <p14:sldId id="347"/>
            <p14:sldId id="337"/>
            <p14:sldId id="33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5C5"/>
    <a:srgbClr val="48CAC7"/>
    <a:srgbClr val="8517D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32" autoAdjust="0"/>
  </p:normalViewPr>
  <p:slideViewPr>
    <p:cSldViewPr snapToGrid="0">
      <p:cViewPr varScale="1">
        <p:scale>
          <a:sx n="64" d="100"/>
          <a:sy n="64" d="100"/>
        </p:scale>
        <p:origin x="712" y="48"/>
      </p:cViewPr>
      <p:guideLst>
        <p:guide orient="horz" pos="2160"/>
        <p:guide pos="3840"/>
      </p:guideLst>
    </p:cSldViewPr>
  </p:slideViewPr>
  <p:outlineViewPr>
    <p:cViewPr>
      <p:scale>
        <a:sx n="33" d="100"/>
        <a:sy n="33" d="100"/>
      </p:scale>
      <p:origin x="0" y="-2707"/>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1" d="100"/>
          <a:sy n="81" d="100"/>
        </p:scale>
        <p:origin x="29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31979BB7-C3DC-4598-8322-CCC86AE93134}" type="datetimeFigureOut">
              <a:rPr lang="en-US" smtClean="0"/>
              <a:t>7/15/2025</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E7D4230-6587-4930-A8B0-05F3F6D5798F}" type="slidenum">
              <a:rPr lang="en-US" smtClean="0"/>
              <a:t>‹#›</a:t>
            </a:fld>
            <a:endParaRPr lang="en-US" dirty="0"/>
          </a:p>
        </p:txBody>
      </p:sp>
    </p:spTree>
    <p:extLst>
      <p:ext uri="{BB962C8B-B14F-4D97-AF65-F5344CB8AC3E}">
        <p14:creationId xmlns:p14="http://schemas.microsoft.com/office/powerpoint/2010/main" val="3252026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7/15/2025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dirty="0"/>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dirty="0"/>
          </a:p>
        </p:txBody>
      </p:sp>
    </p:spTree>
    <p:extLst>
      <p:ext uri="{BB962C8B-B14F-4D97-AF65-F5344CB8AC3E}">
        <p14:creationId xmlns:p14="http://schemas.microsoft.com/office/powerpoint/2010/main" val="250823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dirty="0"/>
          </a:p>
        </p:txBody>
      </p:sp>
    </p:spTree>
    <p:extLst>
      <p:ext uri="{BB962C8B-B14F-4D97-AF65-F5344CB8AC3E}">
        <p14:creationId xmlns:p14="http://schemas.microsoft.com/office/powerpoint/2010/main" val="331671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dirty="0"/>
          </a:p>
        </p:txBody>
      </p:sp>
    </p:spTree>
    <p:extLst>
      <p:ext uri="{BB962C8B-B14F-4D97-AF65-F5344CB8AC3E}">
        <p14:creationId xmlns:p14="http://schemas.microsoft.com/office/powerpoint/2010/main" val="49993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a:t>Enter the student’s SSID # or name and then it will populate.  Confirm the information is correct and press Save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dirty="0"/>
          </a:p>
        </p:txBody>
      </p:sp>
    </p:spTree>
    <p:extLst>
      <p:ext uri="{BB962C8B-B14F-4D97-AF65-F5344CB8AC3E}">
        <p14:creationId xmlns:p14="http://schemas.microsoft.com/office/powerpoint/2010/main" val="1829788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dirty="0"/>
          </a:p>
        </p:txBody>
      </p:sp>
    </p:spTree>
    <p:extLst>
      <p:ext uri="{BB962C8B-B14F-4D97-AF65-F5344CB8AC3E}">
        <p14:creationId xmlns:p14="http://schemas.microsoft.com/office/powerpoint/2010/main" val="2006370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While</a:t>
            </a:r>
            <a:r>
              <a:rPr lang="en-US" baseline="0" dirty="0"/>
              <a:t> still in</a:t>
            </a:r>
            <a:r>
              <a:rPr lang="en-US" dirty="0"/>
              <a:t> school, discuss the upcoming  Follow-Up Interview with students</a:t>
            </a:r>
          </a:p>
          <a:p>
            <a:r>
              <a:rPr lang="en-US" dirty="0"/>
              <a:t>Share what district has learned from past students and how their input can be helpful in the future</a:t>
            </a:r>
          </a:p>
          <a:p>
            <a:r>
              <a:rPr lang="en-US" dirty="0"/>
              <a:t>Have students complete the PSO postcard to themselves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dirty="0"/>
          </a:p>
        </p:txBody>
      </p:sp>
    </p:spTree>
    <p:extLst>
      <p:ext uri="{BB962C8B-B14F-4D97-AF65-F5344CB8AC3E}">
        <p14:creationId xmlns:p14="http://schemas.microsoft.com/office/powerpoint/2010/main" val="1442509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dirty="0"/>
          </a:p>
        </p:txBody>
      </p:sp>
    </p:spTree>
    <p:extLst>
      <p:ext uri="{BB962C8B-B14F-4D97-AF65-F5344CB8AC3E}">
        <p14:creationId xmlns:p14="http://schemas.microsoft.com/office/powerpoint/2010/main" val="1531572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30</a:t>
            </a:fld>
            <a:endParaRPr lang="en-US" dirty="0"/>
          </a:p>
        </p:txBody>
      </p:sp>
    </p:spTree>
    <p:extLst>
      <p:ext uri="{BB962C8B-B14F-4D97-AF65-F5344CB8AC3E}">
        <p14:creationId xmlns:p14="http://schemas.microsoft.com/office/powerpoint/2010/main" val="1520004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r>
              <a:rPr lang="en-US" baseline="0" dirty="0"/>
              <a:t> for your PSO work </a:t>
            </a:r>
            <a:r>
              <a:rPr lang="en-US" baseline="0"/>
              <a:t>and support!</a:t>
            </a:r>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31</a:t>
            </a:fld>
            <a:endParaRPr lang="en-US" dirty="0"/>
          </a:p>
        </p:txBody>
      </p:sp>
    </p:spTree>
    <p:extLst>
      <p:ext uri="{BB962C8B-B14F-4D97-AF65-F5344CB8AC3E}">
        <p14:creationId xmlns:p14="http://schemas.microsoft.com/office/powerpoint/2010/main" val="9226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a:t>PSO Application training – the major functions of the PSO application, how to navigate, how to enter data, etc.</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dirty="0"/>
          </a:p>
        </p:txBody>
      </p:sp>
    </p:spTree>
    <p:extLst>
      <p:ext uri="{BB962C8B-B14F-4D97-AF65-F5344CB8AC3E}">
        <p14:creationId xmlns:p14="http://schemas.microsoft.com/office/powerpoint/2010/main" val="39011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dirty="0"/>
          </a:p>
        </p:txBody>
      </p:sp>
    </p:spTree>
    <p:extLst>
      <p:ext uri="{BB962C8B-B14F-4D97-AF65-F5344CB8AC3E}">
        <p14:creationId xmlns:p14="http://schemas.microsoft.com/office/powerpoint/2010/main" val="641110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dirty="0"/>
          </a:p>
        </p:txBody>
      </p:sp>
    </p:spTree>
    <p:extLst>
      <p:ext uri="{BB962C8B-B14F-4D97-AF65-F5344CB8AC3E}">
        <p14:creationId xmlns:p14="http://schemas.microsoft.com/office/powerpoint/2010/main" val="375351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Signed agreement to participate is required to interview students still in school.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Documents</a:t>
            </a:r>
            <a:r>
              <a:rPr lang="en-US" baseline="0" dirty="0"/>
              <a:t> c</a:t>
            </a:r>
            <a:r>
              <a:rPr lang="en-US" dirty="0"/>
              <a:t>an be found on</a:t>
            </a:r>
            <a:r>
              <a:rPr lang="en-US" baseline="0" dirty="0"/>
              <a:t> the website, traqnsitionoregon.org under PSO Resources.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dirty="0"/>
          </a:p>
        </p:txBody>
      </p:sp>
    </p:spTree>
    <p:extLst>
      <p:ext uri="{BB962C8B-B14F-4D97-AF65-F5344CB8AC3E}">
        <p14:creationId xmlns:p14="http://schemas.microsoft.com/office/powerpoint/2010/main" val="1356816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a:t>
            </a:r>
            <a:r>
              <a:rPr lang="en-US" baseline="0" dirty="0"/>
              <a:t> PSO Postcard, Interview Guide for Student and Family, other PSO documents are all found on the transitionoregon.org website under PSO Resources tab</a:t>
            </a:r>
            <a:endParaRPr lang="en-US" dirty="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dirty="0"/>
          </a:p>
        </p:txBody>
      </p:sp>
    </p:spTree>
    <p:extLst>
      <p:ext uri="{BB962C8B-B14F-4D97-AF65-F5344CB8AC3E}">
        <p14:creationId xmlns:p14="http://schemas.microsoft.com/office/powerpoint/2010/main" val="339870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Documents found on transitionoregon.org website under PSO Resources tab</a:t>
            </a:r>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dirty="0"/>
          </a:p>
        </p:txBody>
      </p:sp>
    </p:spTree>
    <p:extLst>
      <p:ext uri="{BB962C8B-B14F-4D97-AF65-F5344CB8AC3E}">
        <p14:creationId xmlns:p14="http://schemas.microsoft.com/office/powerpoint/2010/main" val="1007059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dirty="0"/>
          </a:p>
        </p:txBody>
      </p:sp>
    </p:spTree>
    <p:extLst>
      <p:ext uri="{BB962C8B-B14F-4D97-AF65-F5344CB8AC3E}">
        <p14:creationId xmlns:p14="http://schemas.microsoft.com/office/powerpoint/2010/main" val="2388637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Here is where</a:t>
            </a:r>
            <a:r>
              <a:rPr lang="en-US" baseline="0" dirty="0"/>
              <a:t> you can add your district/school contact information – both Administrative and those responsible for interviewing and/or input of the Exit/Follow-Up Interview</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dirty="0"/>
          </a:p>
        </p:txBody>
      </p:sp>
    </p:spTree>
    <p:extLst>
      <p:ext uri="{BB962C8B-B14F-4D97-AF65-F5344CB8AC3E}">
        <p14:creationId xmlns:p14="http://schemas.microsoft.com/office/powerpoint/2010/main" val="3967501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2383" y="2271414"/>
            <a:ext cx="6207236" cy="2315175"/>
          </a:xfrm>
          <a:prstGeom prst="rect">
            <a:avLst/>
          </a:prstGeom>
        </p:spPr>
      </p:pic>
    </p:spTree>
    <p:extLst>
      <p:ext uri="{BB962C8B-B14F-4D97-AF65-F5344CB8AC3E}">
        <p14:creationId xmlns:p14="http://schemas.microsoft.com/office/powerpoint/2010/main" val="268481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4267200" cy="12573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36323" y="914400"/>
            <a:ext cx="6546077" cy="52471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2286001"/>
            <a:ext cx="4267200" cy="387551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031801336"/>
      </p:ext>
    </p:extLst>
  </p:cSld>
  <p:clrMapOvr>
    <a:masterClrMapping/>
  </p:clrMapOvr>
  <p:extLst>
    <p:ext uri="{DCECCB84-F9BA-43D5-87BE-67443E8EF086}">
      <p15:sldGuideLst xmlns:p15="http://schemas.microsoft.com/office/powerpoint/2012/main">
        <p15:guide id="1" pos="7296" userDrawn="1">
          <p15:clr>
            <a:srgbClr val="FBAE40"/>
          </p15:clr>
        </p15:guide>
        <p15:guide id="2" pos="307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2"/>
            <a:ext cx="4267200" cy="1257299"/>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p:cNvSpPr>
          <p:nvPr>
            <p:ph type="pic" idx="1"/>
          </p:nvPr>
        </p:nvSpPr>
        <p:spPr>
          <a:xfrm>
            <a:off x="5036321" y="914401"/>
            <a:ext cx="6546079" cy="5257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09600" y="2286001"/>
            <a:ext cx="4267200" cy="388620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224008046"/>
      </p:ext>
    </p:extLst>
  </p:cSld>
  <p:clrMapOvr>
    <a:masterClrMapping/>
  </p:clrMapOvr>
  <p:extLst>
    <p:ext uri="{DCECCB84-F9BA-43D5-87BE-67443E8EF086}">
      <p15:sldGuideLst xmlns:p15="http://schemas.microsoft.com/office/powerpoint/2012/main">
        <p15:guide id="1" pos="30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86589"/>
            <a:ext cx="109728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2383" y="2271414"/>
            <a:ext cx="6207236" cy="2315175"/>
          </a:xfrm>
          <a:prstGeom prst="rect">
            <a:avLst/>
          </a:prstGeom>
        </p:spPr>
      </p:pic>
    </p:spTree>
    <p:extLst>
      <p:ext uri="{BB962C8B-B14F-4D97-AF65-F5344CB8AC3E}">
        <p14:creationId xmlns:p14="http://schemas.microsoft.com/office/powerpoint/2010/main" val="400389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1"/>
            <a:ext cx="109728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429000"/>
            <a:ext cx="9144000" cy="1497650"/>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95682450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47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982363"/>
            <a:ext cx="109728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09600" y="4672014"/>
            <a:ext cx="109728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9293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286001"/>
            <a:ext cx="5410200" cy="38755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86002"/>
            <a:ext cx="5410200" cy="38755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39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2286001"/>
            <a:ext cx="5386387" cy="90130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09600" y="3264885"/>
            <a:ext cx="5386387" cy="2905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3" y="2286001"/>
            <a:ext cx="5411788" cy="90130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0613" y="3264885"/>
            <a:ext cx="5411788" cy="2905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09600" y="914401"/>
            <a:ext cx="10972800" cy="1257300"/>
          </a:xfrm>
        </p:spPr>
        <p:txBody>
          <a:bodyPr/>
          <a:lstStyle/>
          <a:p>
            <a:r>
              <a:rPr lang="en-US"/>
              <a:t>Click to edit Master title style</a:t>
            </a:r>
          </a:p>
        </p:txBody>
      </p:sp>
    </p:spTree>
    <p:extLst>
      <p:ext uri="{BB962C8B-B14F-4D97-AF65-F5344CB8AC3E}">
        <p14:creationId xmlns:p14="http://schemas.microsoft.com/office/powerpoint/2010/main" val="321008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229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93217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1"/>
            <a:ext cx="10972800" cy="12573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286000"/>
            <a:ext cx="10972800" cy="38755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
        <p:nvSpPr>
          <p:cNvPr id="6" name="Slide Number Placeholder 5"/>
          <p:cNvSpPr>
            <a:spLocks noGrp="1"/>
          </p:cNvSpPr>
          <p:nvPr>
            <p:ph type="sldNum" sz="quarter" idx="4"/>
          </p:nvPr>
        </p:nvSpPr>
        <p:spPr>
          <a:xfrm>
            <a:off x="9349509" y="64853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24DCE-0942-4611-B93D-6B6294147BCF}" type="slidenum">
              <a:rPr lang="en-US" smtClean="0"/>
              <a:t>‹#›</a:t>
            </a:fld>
            <a:endParaRPr lang="en-US" dirty="0"/>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orient="horz" pos="1440" userDrawn="1">
          <p15:clr>
            <a:srgbClr val="F26B43"/>
          </p15:clr>
        </p15:guide>
        <p15:guide id="3" orient="horz" pos="3888" userDrawn="1">
          <p15:clr>
            <a:srgbClr val="F26B43"/>
          </p15:clr>
        </p15:guide>
        <p15:guide id="4" orient="horz" pos="1368" userDrawn="1">
          <p15:clr>
            <a:srgbClr val="F26B43"/>
          </p15:clr>
        </p15:guide>
        <p15:guide id="5" pos="384" userDrawn="1">
          <p15:clr>
            <a:srgbClr val="F26B43"/>
          </p15:clr>
        </p15:guide>
        <p15:guide id="6" pos="7296"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transitionoregon.org/post-school-outcomes/exit-interview/"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hyperlink" Target="mailto:cpost3@uoregon.edu"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mailto:hava.Feinstein@ode.oregon.gov" TargetMode="External"/><Relationship Id="rId5" Type="http://schemas.openxmlformats.org/officeDocument/2006/relationships/hyperlink" Target="mailto:calverso@uoregon.edu" TargetMode="External"/><Relationship Id="rId4" Type="http://schemas.openxmlformats.org/officeDocument/2006/relationships/hyperlink" Target="mailto:pso@uoregon.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istrict.ode.state.or.us/apps/login/searchSA.aspx"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district.ode.state.or.us/apps/login/default.asp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110733"/>
            <a:ext cx="11545888" cy="1358900"/>
          </a:xfrm>
        </p:spPr>
        <p:txBody>
          <a:bodyPr>
            <a:normAutofit/>
          </a:bodyPr>
          <a:lstStyle/>
          <a:p>
            <a:pPr lvl="0" algn="ctr"/>
            <a:r>
              <a:rPr lang="en-US" sz="3200" b="0" dirty="0">
                <a:solidFill>
                  <a:schemeClr val="accent1">
                    <a:lumMod val="75000"/>
                  </a:schemeClr>
                </a:solidFill>
                <a:latin typeface="Malgun Gothic" panose="020B0503020000020004" pitchFamily="34" charset="-127"/>
                <a:ea typeface="Malgun Gothic" panose="020B0503020000020004" pitchFamily="34" charset="-127"/>
              </a:rPr>
              <a:t>Step-by-Step Guide for the Exit Interview </a:t>
            </a:r>
            <a:br>
              <a:rPr lang="en-US" sz="3200" b="0" dirty="0">
                <a:solidFill>
                  <a:schemeClr val="accent1">
                    <a:lumMod val="75000"/>
                  </a:schemeClr>
                </a:solidFill>
                <a:latin typeface="Malgun Gothic" panose="020B0503020000020004" pitchFamily="34" charset="-127"/>
                <a:ea typeface="Malgun Gothic" panose="020B0503020000020004" pitchFamily="34" charset="-127"/>
              </a:rPr>
            </a:br>
            <a:r>
              <a:rPr lang="en-US" sz="3200" b="0" dirty="0">
                <a:solidFill>
                  <a:schemeClr val="accent1">
                    <a:lumMod val="75000"/>
                  </a:schemeClr>
                </a:solidFill>
                <a:latin typeface="Malgun Gothic" panose="020B0503020000020004" pitchFamily="34" charset="-127"/>
                <a:ea typeface="Malgun Gothic" panose="020B0503020000020004" pitchFamily="34" charset="-127"/>
              </a:rPr>
              <a:t>and Input into the PSO App </a:t>
            </a:r>
          </a:p>
        </p:txBody>
      </p:sp>
      <p:sp>
        <p:nvSpPr>
          <p:cNvPr id="3" name="Subtitle 2"/>
          <p:cNvSpPr>
            <a:spLocks noGrp="1"/>
          </p:cNvSpPr>
          <p:nvPr>
            <p:ph type="subTitle" idx="4294967295"/>
          </p:nvPr>
        </p:nvSpPr>
        <p:spPr>
          <a:xfrm>
            <a:off x="1200944" y="2875148"/>
            <a:ext cx="9144000" cy="520700"/>
          </a:xfrm>
        </p:spPr>
        <p:txBody>
          <a:bodyPr>
            <a:normAutofit lnSpcReduction="10000"/>
          </a:bodyPr>
          <a:lstStyle/>
          <a:p>
            <a:pPr marL="0" indent="0" algn="ctr">
              <a:buNone/>
            </a:pPr>
            <a:r>
              <a:rPr lang="en-US" sz="3200" b="1" dirty="0">
                <a:latin typeface="Malgun Gothic" panose="020B0503020000020004" pitchFamily="34" charset="-127"/>
                <a:ea typeface="Malgun Gothic" panose="020B0503020000020004" pitchFamily="34" charset="-127"/>
              </a:rPr>
              <a:t>The EXIT INTERVIEW</a:t>
            </a:r>
          </a:p>
        </p:txBody>
      </p:sp>
      <p:pic>
        <p:nvPicPr>
          <p:cNvPr id="5"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64167" y="3665002"/>
            <a:ext cx="4217554" cy="22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3506" y="6131771"/>
            <a:ext cx="1653436" cy="369332"/>
          </a:xfrm>
          <a:prstGeom prst="rect">
            <a:avLst/>
          </a:prstGeom>
          <a:noFill/>
        </p:spPr>
        <p:txBody>
          <a:bodyPr wrap="square" rtlCol="0">
            <a:spAutoFit/>
          </a:bodyPr>
          <a:lstStyle/>
          <a:p>
            <a:r>
              <a:rPr lang="en-US" dirty="0"/>
              <a:t>rev. April 2025</a:t>
            </a:r>
          </a:p>
        </p:txBody>
      </p:sp>
    </p:spTree>
    <p:extLst>
      <p:ext uri="{BB962C8B-B14F-4D97-AF65-F5344CB8AC3E}">
        <p14:creationId xmlns:p14="http://schemas.microsoft.com/office/powerpoint/2010/main" val="34523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816" y="0"/>
            <a:ext cx="8432353" cy="838199"/>
          </a:xfrm>
        </p:spPr>
        <p:txBody>
          <a:bodyPr>
            <a:noAutofit/>
          </a:bodyPr>
          <a:lstStyle/>
          <a:p>
            <a:r>
              <a:rPr lang="en-US" sz="2800" b="0" dirty="0">
                <a:latin typeface="Calibri Light" panose="020F0302020204030204" pitchFamily="34" charset="0"/>
              </a:rPr>
              <a:t>Welcome to PSO 2.0 App </a:t>
            </a:r>
            <a:r>
              <a:rPr lang="en-US" sz="2800" dirty="0">
                <a:latin typeface="Calibri Light" panose="020F0302020204030204" pitchFamily="34" charset="0"/>
              </a:rPr>
              <a:t>Home</a:t>
            </a:r>
            <a:r>
              <a:rPr lang="en-US" sz="2800" b="0" dirty="0">
                <a:latin typeface="Calibri Light" panose="020F0302020204030204" pitchFamily="34" charset="0"/>
              </a:rPr>
              <a:t> Dashboard</a:t>
            </a:r>
          </a:p>
        </p:txBody>
      </p:sp>
      <p:sp>
        <p:nvSpPr>
          <p:cNvPr id="6" name="TextBox 5"/>
          <p:cNvSpPr txBox="1"/>
          <p:nvPr/>
        </p:nvSpPr>
        <p:spPr>
          <a:xfrm>
            <a:off x="2358914" y="4960796"/>
            <a:ext cx="1814253" cy="1200329"/>
          </a:xfrm>
          <a:prstGeom prst="rect">
            <a:avLst/>
          </a:prstGeom>
          <a:ln w="19050">
            <a:solidFill>
              <a:schemeClr val="bg1"/>
            </a:solidFill>
          </a:ln>
          <a:effectLst>
            <a:glow rad="63500">
              <a:schemeClr val="accent1">
                <a:satMod val="175000"/>
                <a:alpha val="40000"/>
              </a:schemeClr>
            </a:glow>
          </a:effectLst>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b="1" dirty="0"/>
              <a:t>Follow-Up:</a:t>
            </a:r>
          </a:p>
          <a:p>
            <a:pPr marL="285750" indent="-285750">
              <a:buFont typeface="Arial" panose="020B0604020202020204" pitchFamily="34" charset="0"/>
              <a:buChar char="•"/>
            </a:pPr>
            <a:r>
              <a:rPr lang="en-US" dirty="0"/>
              <a:t>Dashboard</a:t>
            </a:r>
          </a:p>
          <a:p>
            <a:pPr marL="285750" indent="-285750">
              <a:buFont typeface="Arial" panose="020B0604020202020204" pitchFamily="34" charset="0"/>
              <a:buChar char="•"/>
            </a:pPr>
            <a:r>
              <a:rPr lang="en-US" dirty="0"/>
              <a:t>Reports</a:t>
            </a:r>
          </a:p>
          <a:p>
            <a:endParaRPr lang="en-US" dirty="0"/>
          </a:p>
        </p:txBody>
      </p:sp>
      <p:sp>
        <p:nvSpPr>
          <p:cNvPr id="7" name="TextBox 6"/>
          <p:cNvSpPr txBox="1"/>
          <p:nvPr/>
        </p:nvSpPr>
        <p:spPr>
          <a:xfrm>
            <a:off x="5100756" y="4971871"/>
            <a:ext cx="1814253" cy="1200329"/>
          </a:xfrm>
          <a:prstGeom prst="rect">
            <a:avLst/>
          </a:prstGeom>
          <a:ln w="38100"/>
          <a:effectLst>
            <a:glow rad="63500">
              <a:schemeClr val="accent1">
                <a:satMod val="175000"/>
                <a:alpha val="40000"/>
              </a:schemeClr>
            </a:glow>
          </a:effectLst>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dirty="0"/>
              <a:t>Exit:</a:t>
            </a:r>
          </a:p>
          <a:p>
            <a:pPr marL="285750" indent="-285750">
              <a:buFont typeface="Arial" panose="020B0604020202020204" pitchFamily="34" charset="0"/>
              <a:buChar char="•"/>
            </a:pPr>
            <a:r>
              <a:rPr lang="en-US" i="1" dirty="0"/>
              <a:t>Dashboard</a:t>
            </a:r>
          </a:p>
          <a:p>
            <a:pPr marL="285750" indent="-285750">
              <a:buFont typeface="Arial" panose="020B0604020202020204" pitchFamily="34" charset="0"/>
              <a:buChar char="•"/>
            </a:pPr>
            <a:r>
              <a:rPr lang="en-US" i="1" dirty="0"/>
              <a:t>Reports</a:t>
            </a:r>
          </a:p>
          <a:p>
            <a:endParaRPr lang="en-US" dirty="0"/>
          </a:p>
        </p:txBody>
      </p:sp>
      <p:sp>
        <p:nvSpPr>
          <p:cNvPr id="9" name="TextBox 8"/>
          <p:cNvSpPr txBox="1"/>
          <p:nvPr/>
        </p:nvSpPr>
        <p:spPr>
          <a:xfrm>
            <a:off x="11684000" y="6488668"/>
            <a:ext cx="431800" cy="369332"/>
          </a:xfrm>
          <a:prstGeom prst="rect">
            <a:avLst/>
          </a:prstGeom>
          <a:noFill/>
        </p:spPr>
        <p:txBody>
          <a:bodyPr wrap="square" rtlCol="0">
            <a:spAutoFit/>
          </a:bodyPr>
          <a:lstStyle/>
          <a:p>
            <a:r>
              <a:rPr lang="en-US" dirty="0">
                <a:solidFill>
                  <a:schemeClr val="bg1"/>
                </a:solidFill>
              </a:rPr>
              <a:t>10</a:t>
            </a:r>
          </a:p>
        </p:txBody>
      </p:sp>
      <p:sp>
        <p:nvSpPr>
          <p:cNvPr id="11" name="TextBox 10"/>
          <p:cNvSpPr txBox="1"/>
          <p:nvPr/>
        </p:nvSpPr>
        <p:spPr>
          <a:xfrm>
            <a:off x="4917958" y="1171744"/>
            <a:ext cx="1839686" cy="124498"/>
          </a:xfrm>
          <a:prstGeom prst="rect">
            <a:avLst/>
          </a:prstGeom>
          <a:solidFill>
            <a:schemeClr val="bg1"/>
          </a:solidFill>
        </p:spPr>
        <p:txBody>
          <a:bodyPr wrap="square" rtlCol="0">
            <a:spAutoFit/>
          </a:bodyPr>
          <a:lstStyle/>
          <a:p>
            <a:endParaRPr lang="en-US" dirty="0"/>
          </a:p>
        </p:txBody>
      </p:sp>
      <p:pic>
        <p:nvPicPr>
          <p:cNvPr id="12" name="Picture 11"/>
          <p:cNvPicPr>
            <a:picLocks noChangeAspect="1"/>
          </p:cNvPicPr>
          <p:nvPr/>
        </p:nvPicPr>
        <p:blipFill rotWithShape="1">
          <a:blip r:embed="rId2"/>
          <a:srcRect l="474" t="9608" r="83832"/>
          <a:stretch/>
        </p:blipFill>
        <p:spPr>
          <a:xfrm>
            <a:off x="1" y="915220"/>
            <a:ext cx="1919388" cy="3850695"/>
          </a:xfrm>
          <a:prstGeom prst="rect">
            <a:avLst/>
          </a:prstGeom>
          <a:ln w="19050" cap="sq">
            <a:no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stretch>
            <a:fillRect/>
          </a:stretch>
        </p:blipFill>
        <p:spPr>
          <a:xfrm>
            <a:off x="1949564" y="1296242"/>
            <a:ext cx="8992606" cy="3540056"/>
          </a:xfrm>
          <a:prstGeom prst="rect">
            <a:avLst/>
          </a:prstGeom>
        </p:spPr>
      </p:pic>
      <p:sp>
        <p:nvSpPr>
          <p:cNvPr id="8" name="TextBox 7"/>
          <p:cNvSpPr txBox="1"/>
          <p:nvPr/>
        </p:nvSpPr>
        <p:spPr>
          <a:xfrm>
            <a:off x="8016586" y="3913243"/>
            <a:ext cx="3833668" cy="2308324"/>
          </a:xfrm>
          <a:prstGeom prst="rect">
            <a:avLst/>
          </a:prstGeom>
          <a:effectLst>
            <a:glow rad="63500">
              <a:schemeClr val="accent1">
                <a:satMod val="175000"/>
                <a:alpha val="40000"/>
              </a:schemeClr>
            </a:glow>
          </a:effectLst>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a:t>Help:</a:t>
            </a:r>
          </a:p>
          <a:p>
            <a:pPr marL="285750" indent="-285750">
              <a:buFont typeface="Arial" panose="020B0604020202020204" pitchFamily="34" charset="0"/>
              <a:buChar char="•"/>
            </a:pPr>
            <a:r>
              <a:rPr lang="en-US" dirty="0"/>
              <a:t>FAQs</a:t>
            </a:r>
          </a:p>
          <a:p>
            <a:pPr marL="285750" indent="-285750">
              <a:buFont typeface="Arial" panose="020B0604020202020204" pitchFamily="34" charset="0"/>
              <a:buChar char="•"/>
            </a:pPr>
            <a:r>
              <a:rPr lang="en-US" dirty="0"/>
              <a:t>Resources (links)</a:t>
            </a:r>
          </a:p>
          <a:p>
            <a:pPr marL="742950" lvl="1" indent="-285750">
              <a:buFont typeface="Arial" panose="020B0604020202020204" pitchFamily="34" charset="0"/>
              <a:buChar char="•"/>
            </a:pPr>
            <a:r>
              <a:rPr lang="en-US" dirty="0"/>
              <a:t>Agreement to participate</a:t>
            </a:r>
          </a:p>
          <a:p>
            <a:pPr marL="742950" lvl="1" indent="-285750">
              <a:buFont typeface="Arial" panose="020B0604020202020204" pitchFamily="34" charset="0"/>
              <a:buChar char="•"/>
            </a:pPr>
            <a:r>
              <a:rPr lang="en-US" dirty="0"/>
              <a:t>Exit Interview and Instructions</a:t>
            </a:r>
          </a:p>
          <a:p>
            <a:pPr marL="742950" lvl="1" indent="-285750">
              <a:buFont typeface="Arial" panose="020B0604020202020204" pitchFamily="34" charset="0"/>
              <a:buChar char="•"/>
            </a:pPr>
            <a:r>
              <a:rPr lang="en-US" dirty="0"/>
              <a:t>Follow-Up Resources</a:t>
            </a:r>
          </a:p>
          <a:p>
            <a:pPr marL="742950" lvl="1" indent="-285750">
              <a:buFont typeface="Arial" panose="020B0604020202020204" pitchFamily="34" charset="0"/>
              <a:buChar char="•"/>
            </a:pPr>
            <a:r>
              <a:rPr lang="en-US" dirty="0"/>
              <a:t>Additional Resources</a:t>
            </a:r>
          </a:p>
          <a:p>
            <a:pPr lvl="1"/>
            <a:endParaRPr lang="en-US" dirty="0"/>
          </a:p>
        </p:txBody>
      </p:sp>
      <p:pic>
        <p:nvPicPr>
          <p:cNvPr id="14" name="Picture 13"/>
          <p:cNvPicPr>
            <a:picLocks noChangeAspect="1"/>
          </p:cNvPicPr>
          <p:nvPr/>
        </p:nvPicPr>
        <p:blipFill>
          <a:blip r:embed="rId4"/>
          <a:stretch>
            <a:fillRect/>
          </a:stretch>
        </p:blipFill>
        <p:spPr>
          <a:xfrm>
            <a:off x="0" y="743119"/>
            <a:ext cx="10942170" cy="428625"/>
          </a:xfrm>
          <a:prstGeom prst="rect">
            <a:avLst/>
          </a:prstGeom>
          <a:ln w="57150">
            <a:solidFill>
              <a:schemeClr val="bg1">
                <a:lumMod val="85000"/>
              </a:schemeClr>
            </a:solidFill>
          </a:ln>
        </p:spPr>
      </p:pic>
    </p:spTree>
    <p:extLst>
      <p:ext uri="{BB962C8B-B14F-4D97-AF65-F5344CB8AC3E}">
        <p14:creationId xmlns:p14="http://schemas.microsoft.com/office/powerpoint/2010/main" val="1272142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310" y="134265"/>
            <a:ext cx="10029173" cy="638826"/>
          </a:xfrm>
        </p:spPr>
        <p:txBody>
          <a:bodyPr>
            <a:normAutofit/>
          </a:bodyPr>
          <a:lstStyle/>
          <a:p>
            <a:r>
              <a:rPr lang="en-US" sz="2800" dirty="0">
                <a:latin typeface="Calibri Light" panose="020F0302020204030204" pitchFamily="34" charset="0"/>
              </a:rPr>
              <a:t>Home</a:t>
            </a:r>
            <a:r>
              <a:rPr lang="en-US" sz="2800" b="0" dirty="0">
                <a:latin typeface="Calibri Light" panose="020F0302020204030204" pitchFamily="34" charset="0"/>
              </a:rPr>
              <a:t> Dashboard and Navigation to the Exit Interview</a:t>
            </a:r>
          </a:p>
        </p:txBody>
      </p:sp>
      <p:sp>
        <p:nvSpPr>
          <p:cNvPr id="6" name="Title 1"/>
          <p:cNvSpPr txBox="1">
            <a:spLocks/>
          </p:cNvSpPr>
          <p:nvPr/>
        </p:nvSpPr>
        <p:spPr>
          <a:xfrm>
            <a:off x="8790078" y="929417"/>
            <a:ext cx="3226431" cy="4861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b="0" dirty="0">
                <a:solidFill>
                  <a:schemeClr val="bg1"/>
                </a:solidFill>
              </a:rPr>
              <a:t>If you continue scrolling down on the HOME Dashboard, please add your district/school contact information as well as contact information of the people that collect and/or input the data.  When finished, click the </a:t>
            </a:r>
          </a:p>
          <a:p>
            <a:r>
              <a:rPr lang="en-US" sz="2200" b="0" dirty="0">
                <a:solidFill>
                  <a:schemeClr val="bg1"/>
                </a:solidFill>
              </a:rPr>
              <a:t>button to verify </a:t>
            </a:r>
          </a:p>
          <a:p>
            <a:r>
              <a:rPr lang="en-US" sz="2200" b="0" dirty="0">
                <a:solidFill>
                  <a:schemeClr val="bg1"/>
                </a:solidFill>
              </a:rPr>
              <a:t>before moving on.    </a:t>
            </a:r>
          </a:p>
          <a:p>
            <a:endParaRPr lang="en-US" sz="2200" b="0" dirty="0">
              <a:solidFill>
                <a:schemeClr val="bg1"/>
              </a:solidFill>
            </a:endParaRPr>
          </a:p>
          <a:p>
            <a:r>
              <a:rPr lang="en-US" sz="2200" b="0" dirty="0">
                <a:solidFill>
                  <a:schemeClr val="bg1"/>
                </a:solidFill>
              </a:rPr>
              <a:t>To get to the interview portion, you can open the Exit Interview either with the                                             </a:t>
            </a:r>
          </a:p>
          <a:p>
            <a:r>
              <a:rPr lang="en-US" sz="2200" b="0" dirty="0">
                <a:solidFill>
                  <a:schemeClr val="bg1"/>
                </a:solidFill>
              </a:rPr>
              <a:t>                         </a:t>
            </a:r>
          </a:p>
          <a:p>
            <a:r>
              <a:rPr lang="en-US" sz="2200" b="0" dirty="0">
                <a:solidFill>
                  <a:schemeClr val="bg1"/>
                </a:solidFill>
              </a:rPr>
              <a:t>                           button or</a:t>
            </a:r>
          </a:p>
          <a:p>
            <a:endParaRPr lang="en-US" sz="2200" b="0" dirty="0">
              <a:solidFill>
                <a:schemeClr val="bg1"/>
              </a:solidFill>
            </a:endParaRPr>
          </a:p>
          <a:p>
            <a:r>
              <a:rPr lang="en-US" sz="2200" b="0" dirty="0">
                <a:solidFill>
                  <a:schemeClr val="bg1"/>
                </a:solidFill>
              </a:rPr>
              <a:t>by clicking         </a:t>
            </a:r>
            <a:r>
              <a:rPr lang="en-US" sz="2200" b="0" i="1" dirty="0">
                <a:solidFill>
                  <a:schemeClr val="bg1"/>
                </a:solidFill>
              </a:rPr>
              <a:t>Exit </a:t>
            </a:r>
            <a:r>
              <a:rPr lang="en-US" sz="2200" b="0" dirty="0">
                <a:solidFill>
                  <a:schemeClr val="bg1"/>
                </a:solidFill>
              </a:rPr>
              <a:t>on the Dashboard Index.</a:t>
            </a:r>
            <a:r>
              <a:rPr lang="en-US" sz="2000" b="0" dirty="0"/>
              <a:t>		</a:t>
            </a:r>
          </a:p>
        </p:txBody>
      </p:sp>
      <p:sp>
        <p:nvSpPr>
          <p:cNvPr id="4" name="AutoShape 4" descr="blob:moz-extension://9499dbba-accd-4c64-819b-aa67233feb36/4cc54ee9-242e-4087-b8cc-350e77af8127"/>
          <p:cNvSpPr>
            <a:spLocks noChangeAspect="1" noChangeArrowheads="1"/>
          </p:cNvSpPr>
          <p:nvPr/>
        </p:nvSpPr>
        <p:spPr bwMode="auto">
          <a:xfrm>
            <a:off x="5828145" y="1067021"/>
            <a:ext cx="2125882" cy="21258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3"/>
          <a:stretch>
            <a:fillRect/>
          </a:stretch>
        </p:blipFill>
        <p:spPr>
          <a:xfrm>
            <a:off x="10695682" y="2942848"/>
            <a:ext cx="1158741" cy="37079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9011310" y="4541372"/>
            <a:ext cx="1272742" cy="343821"/>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11</a:t>
            </a:r>
          </a:p>
        </p:txBody>
      </p:sp>
      <p:pic>
        <p:nvPicPr>
          <p:cNvPr id="7" name="Picture 6"/>
          <p:cNvPicPr>
            <a:picLocks noChangeAspect="1"/>
          </p:cNvPicPr>
          <p:nvPr/>
        </p:nvPicPr>
        <p:blipFill>
          <a:blip r:embed="rId5"/>
          <a:stretch>
            <a:fillRect/>
          </a:stretch>
        </p:blipFill>
        <p:spPr>
          <a:xfrm>
            <a:off x="124357" y="929417"/>
            <a:ext cx="8665721" cy="4861784"/>
          </a:xfrm>
          <a:prstGeom prst="rect">
            <a:avLst/>
          </a:prstGeom>
          <a:ln w="19050">
            <a:solidFill>
              <a:schemeClr val="tx1"/>
            </a:solidFill>
          </a:ln>
        </p:spPr>
      </p:pic>
      <p:sp>
        <p:nvSpPr>
          <p:cNvPr id="15" name="Right Arrow 14"/>
          <p:cNvSpPr/>
          <p:nvPr/>
        </p:nvSpPr>
        <p:spPr>
          <a:xfrm rot="5400000">
            <a:off x="7955710" y="1563751"/>
            <a:ext cx="402336" cy="30938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Right Arrow 12"/>
          <p:cNvSpPr/>
          <p:nvPr/>
        </p:nvSpPr>
        <p:spPr>
          <a:xfrm>
            <a:off x="465799" y="1102770"/>
            <a:ext cx="402336" cy="29948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2" name="Picture 11" descr="Image result for bing image of graduation ha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36189" y="4943080"/>
            <a:ext cx="356560" cy="309115"/>
          </a:xfrm>
          <a:prstGeom prst="rect">
            <a:avLst/>
          </a:prstGeom>
          <a:noFill/>
          <a:ln>
            <a:noFill/>
          </a:ln>
        </p:spPr>
      </p:pic>
    </p:spTree>
    <p:extLst>
      <p:ext uri="{BB962C8B-B14F-4D97-AF65-F5344CB8AC3E}">
        <p14:creationId xmlns:p14="http://schemas.microsoft.com/office/powerpoint/2010/main" val="421086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19740" y="89452"/>
            <a:ext cx="5582478" cy="695325"/>
          </a:xfrm>
        </p:spPr>
        <p:txBody>
          <a:bodyPr>
            <a:normAutofit/>
          </a:bodyPr>
          <a:lstStyle/>
          <a:p>
            <a:r>
              <a:rPr lang="en-US" sz="2500" b="0" dirty="0"/>
              <a:t> </a:t>
            </a:r>
            <a:r>
              <a:rPr lang="en-US" sz="2800" b="0" dirty="0">
                <a:latin typeface="Calibri Light" panose="020F0302020204030204" pitchFamily="34" charset="0"/>
              </a:rPr>
              <a:t>Exit Dashboard</a:t>
            </a:r>
          </a:p>
        </p:txBody>
      </p:sp>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12</a:t>
            </a:r>
          </a:p>
        </p:txBody>
      </p:sp>
      <p:pic>
        <p:nvPicPr>
          <p:cNvPr id="2" name="Picture 1"/>
          <p:cNvPicPr>
            <a:picLocks noChangeAspect="1"/>
          </p:cNvPicPr>
          <p:nvPr/>
        </p:nvPicPr>
        <p:blipFill>
          <a:blip r:embed="rId2"/>
          <a:stretch>
            <a:fillRect/>
          </a:stretch>
        </p:blipFill>
        <p:spPr>
          <a:xfrm>
            <a:off x="183554" y="869837"/>
            <a:ext cx="11754446" cy="5482115"/>
          </a:xfrm>
          <a:prstGeom prst="rect">
            <a:avLst/>
          </a:prstGeom>
        </p:spPr>
      </p:pic>
    </p:spTree>
    <p:extLst>
      <p:ext uri="{BB962C8B-B14F-4D97-AF65-F5344CB8AC3E}">
        <p14:creationId xmlns:p14="http://schemas.microsoft.com/office/powerpoint/2010/main" val="120324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458" y="112735"/>
            <a:ext cx="6693074" cy="638826"/>
          </a:xfrm>
        </p:spPr>
        <p:txBody>
          <a:bodyPr>
            <a:normAutofit/>
          </a:bodyPr>
          <a:lstStyle/>
          <a:p>
            <a:r>
              <a:rPr lang="en-US" sz="2800" b="0" dirty="0">
                <a:latin typeface="Calibri Light" panose="020F0302020204030204" pitchFamily="34" charset="0"/>
              </a:rPr>
              <a:t>Exit Dashboard</a:t>
            </a:r>
          </a:p>
        </p:txBody>
      </p:sp>
      <p:sp>
        <p:nvSpPr>
          <p:cNvPr id="3" name="Content Placeholder 2"/>
          <p:cNvSpPr>
            <a:spLocks noGrp="1"/>
          </p:cNvSpPr>
          <p:nvPr>
            <p:ph idx="1"/>
          </p:nvPr>
        </p:nvSpPr>
        <p:spPr>
          <a:xfrm>
            <a:off x="425301" y="739248"/>
            <a:ext cx="11600121" cy="1612066"/>
          </a:xfrm>
          <a:solidFill>
            <a:schemeClr val="accent2"/>
          </a:solidFill>
        </p:spPr>
        <p:txBody>
          <a:bodyPr>
            <a:noAutofit/>
          </a:bodyPr>
          <a:lstStyle/>
          <a:p>
            <a:pPr marL="0" indent="0" algn="ctr">
              <a:lnSpc>
                <a:spcPct val="100000"/>
              </a:lnSpc>
              <a:buNone/>
            </a:pPr>
            <a:r>
              <a:rPr lang="en-US" sz="2000" dirty="0">
                <a:solidFill>
                  <a:schemeClr val="bg1"/>
                </a:solidFill>
              </a:rPr>
              <a:t>The Exit Dashboard screen will show progress of Student Exit Interviews entered.</a:t>
            </a:r>
          </a:p>
          <a:p>
            <a:pPr marL="0" indent="0" algn="ctr">
              <a:lnSpc>
                <a:spcPct val="100000"/>
              </a:lnSpc>
              <a:buNone/>
            </a:pPr>
            <a:r>
              <a:rPr lang="en-US" sz="2000" dirty="0">
                <a:solidFill>
                  <a:schemeClr val="bg1"/>
                </a:solidFill>
              </a:rPr>
              <a:t>Once the student is added, either by doing an SSID search            or clicking </a:t>
            </a:r>
            <a:r>
              <a:rPr lang="en-US" sz="2000" i="1" dirty="0">
                <a:solidFill>
                  <a:schemeClr val="bg1"/>
                </a:solidFill>
              </a:rPr>
              <a:t>Add Student</a:t>
            </a:r>
            <a:r>
              <a:rPr lang="en-US" sz="2000" dirty="0">
                <a:solidFill>
                  <a:schemeClr val="bg1"/>
                </a:solidFill>
              </a:rPr>
              <a:t>, a prompt will appear to enter the student information.  The school will automatically be listed after a student is added.  If your school is already listed, proceed with adding your student by clicking the school and then clicking </a:t>
            </a:r>
            <a:r>
              <a:rPr lang="en-US" sz="2000" i="1" dirty="0">
                <a:solidFill>
                  <a:schemeClr val="bg1"/>
                </a:solidFill>
              </a:rPr>
              <a:t>Add Student</a:t>
            </a:r>
            <a:r>
              <a:rPr lang="en-US" sz="2000" dirty="0">
                <a:solidFill>
                  <a:schemeClr val="bg1"/>
                </a:solidFill>
              </a:rPr>
              <a:t>.</a:t>
            </a:r>
          </a:p>
          <a:p>
            <a:pPr marL="0" indent="0" algn="ctr">
              <a:lnSpc>
                <a:spcPct val="100000"/>
              </a:lnSpc>
              <a:buNone/>
            </a:pPr>
            <a:r>
              <a:rPr lang="en-US" sz="2000" dirty="0">
                <a:solidFill>
                  <a:schemeClr val="bg1"/>
                </a:solidFill>
              </a:rPr>
              <a:t>Click </a:t>
            </a:r>
            <a:r>
              <a:rPr lang="en-US" sz="2000" i="1" dirty="0">
                <a:solidFill>
                  <a:schemeClr val="bg1"/>
                </a:solidFill>
              </a:rPr>
              <a:t>Add Student</a:t>
            </a:r>
            <a:r>
              <a:rPr lang="en-US" sz="2000" dirty="0">
                <a:solidFill>
                  <a:schemeClr val="bg1"/>
                </a:solidFill>
              </a:rPr>
              <a:t>, search by Student </a:t>
            </a:r>
            <a:r>
              <a:rPr lang="en-US" sz="2000" i="1" dirty="0">
                <a:solidFill>
                  <a:schemeClr val="bg1"/>
                </a:solidFill>
              </a:rPr>
              <a:t>SSID# or Name</a:t>
            </a:r>
          </a:p>
        </p:txBody>
      </p:sp>
      <p:pic>
        <p:nvPicPr>
          <p:cNvPr id="5" name="Picture 4"/>
          <p:cNvPicPr>
            <a:picLocks noChangeAspect="1"/>
          </p:cNvPicPr>
          <p:nvPr/>
        </p:nvPicPr>
        <p:blipFill>
          <a:blip r:embed="rId3"/>
          <a:stretch>
            <a:fillRect/>
          </a:stretch>
        </p:blipFill>
        <p:spPr>
          <a:xfrm>
            <a:off x="6619197" y="3420359"/>
            <a:ext cx="5406225" cy="268219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7" name="Right Arrow 6"/>
          <p:cNvSpPr/>
          <p:nvPr/>
        </p:nvSpPr>
        <p:spPr>
          <a:xfrm rot="5400000">
            <a:off x="8619273" y="5103408"/>
            <a:ext cx="402336" cy="128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TextBox 7"/>
          <p:cNvSpPr txBox="1"/>
          <p:nvPr/>
        </p:nvSpPr>
        <p:spPr>
          <a:xfrm>
            <a:off x="11684000" y="6488668"/>
            <a:ext cx="430480" cy="369332"/>
          </a:xfrm>
          <a:prstGeom prst="rect">
            <a:avLst/>
          </a:prstGeom>
          <a:noFill/>
        </p:spPr>
        <p:txBody>
          <a:bodyPr wrap="square" rtlCol="0">
            <a:spAutoFit/>
          </a:bodyPr>
          <a:lstStyle/>
          <a:p>
            <a:r>
              <a:rPr lang="en-US" dirty="0">
                <a:solidFill>
                  <a:schemeClr val="bg1"/>
                </a:solidFill>
              </a:rPr>
              <a:t>13</a:t>
            </a:r>
          </a:p>
        </p:txBody>
      </p:sp>
      <p:pic>
        <p:nvPicPr>
          <p:cNvPr id="6" name="Picture 5"/>
          <p:cNvPicPr>
            <a:picLocks noChangeAspect="1"/>
          </p:cNvPicPr>
          <p:nvPr/>
        </p:nvPicPr>
        <p:blipFill>
          <a:blip r:embed="rId4"/>
          <a:stretch>
            <a:fillRect/>
          </a:stretch>
        </p:blipFill>
        <p:spPr>
          <a:xfrm>
            <a:off x="485426" y="3436393"/>
            <a:ext cx="5964029" cy="2286000"/>
          </a:xfrm>
          <a:prstGeom prst="rect">
            <a:avLst/>
          </a:prstGeom>
          <a:ln w="19050">
            <a:solidFill>
              <a:schemeClr val="tx1"/>
            </a:solidFill>
          </a:ln>
        </p:spPr>
      </p:pic>
      <p:sp>
        <p:nvSpPr>
          <p:cNvPr id="11" name="TextBox 10"/>
          <p:cNvSpPr txBox="1"/>
          <p:nvPr/>
        </p:nvSpPr>
        <p:spPr>
          <a:xfrm>
            <a:off x="1148358" y="2605260"/>
            <a:ext cx="3690565" cy="400110"/>
          </a:xfrm>
          <a:prstGeom prst="rect">
            <a:avLst/>
          </a:prstGeom>
          <a:noFill/>
        </p:spPr>
        <p:txBody>
          <a:bodyPr wrap="square" rtlCol="0">
            <a:spAutoFit/>
          </a:bodyPr>
          <a:lstStyle/>
          <a:p>
            <a:r>
              <a:rPr lang="en-US" sz="2000" dirty="0"/>
              <a:t>From this – (before data input) </a:t>
            </a:r>
          </a:p>
        </p:txBody>
      </p:sp>
      <p:sp>
        <p:nvSpPr>
          <p:cNvPr id="12" name="TextBox 11"/>
          <p:cNvSpPr txBox="1"/>
          <p:nvPr/>
        </p:nvSpPr>
        <p:spPr>
          <a:xfrm>
            <a:off x="7073687" y="2589040"/>
            <a:ext cx="4610313" cy="646331"/>
          </a:xfrm>
          <a:prstGeom prst="rect">
            <a:avLst/>
          </a:prstGeom>
          <a:noFill/>
        </p:spPr>
        <p:txBody>
          <a:bodyPr wrap="square" rtlCol="0">
            <a:spAutoFit/>
          </a:bodyPr>
          <a:lstStyle/>
          <a:p>
            <a:r>
              <a:rPr lang="en-US" sz="2000" dirty="0"/>
              <a:t>To this -  (after data input has begun)</a:t>
            </a:r>
          </a:p>
          <a:p>
            <a:r>
              <a:rPr lang="en-US" sz="1600" dirty="0"/>
              <a:t>(example from previous year input to show progress)</a:t>
            </a:r>
          </a:p>
        </p:txBody>
      </p:sp>
      <p:sp>
        <p:nvSpPr>
          <p:cNvPr id="9" name="Right Arrow 8"/>
          <p:cNvSpPr/>
          <p:nvPr/>
        </p:nvSpPr>
        <p:spPr>
          <a:xfrm rot="5400000">
            <a:off x="4844545" y="4715729"/>
            <a:ext cx="400120" cy="12744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Right Arrow 12"/>
          <p:cNvSpPr/>
          <p:nvPr/>
        </p:nvSpPr>
        <p:spPr>
          <a:xfrm rot="5400000">
            <a:off x="2007384" y="4713418"/>
            <a:ext cx="402336" cy="128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Right Arrow 13"/>
          <p:cNvSpPr/>
          <p:nvPr/>
        </p:nvSpPr>
        <p:spPr>
          <a:xfrm rot="5400000">
            <a:off x="10710678" y="5073755"/>
            <a:ext cx="402336" cy="128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Left-Right Arrow 3"/>
          <p:cNvSpPr/>
          <p:nvPr/>
        </p:nvSpPr>
        <p:spPr>
          <a:xfrm>
            <a:off x="8689553" y="4465599"/>
            <a:ext cx="228979" cy="110952"/>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Left-Right Arrow 16"/>
          <p:cNvSpPr/>
          <p:nvPr/>
        </p:nvSpPr>
        <p:spPr>
          <a:xfrm>
            <a:off x="5108329" y="2677830"/>
            <a:ext cx="1686616" cy="342199"/>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5"/>
          <a:stretch>
            <a:fillRect/>
          </a:stretch>
        </p:blipFill>
        <p:spPr>
          <a:xfrm>
            <a:off x="4007835" y="3640378"/>
            <a:ext cx="1946092" cy="825221"/>
          </a:xfrm>
          <a:prstGeom prst="rect">
            <a:avLst/>
          </a:prstGeom>
          <a:ln>
            <a:solidFill>
              <a:schemeClr val="tx1"/>
            </a:solidFill>
          </a:ln>
        </p:spPr>
      </p:pic>
      <p:pic>
        <p:nvPicPr>
          <p:cNvPr id="18" name="Picture 17"/>
          <p:cNvPicPr>
            <a:picLocks noChangeAspect="1"/>
          </p:cNvPicPr>
          <p:nvPr/>
        </p:nvPicPr>
        <p:blipFill>
          <a:blip r:embed="rId6"/>
          <a:stretch>
            <a:fillRect/>
          </a:stretch>
        </p:blipFill>
        <p:spPr>
          <a:xfrm>
            <a:off x="718129" y="3638550"/>
            <a:ext cx="2749312" cy="827049"/>
          </a:xfrm>
          <a:prstGeom prst="rect">
            <a:avLst/>
          </a:prstGeom>
          <a:ln>
            <a:solidFill>
              <a:schemeClr val="tx1"/>
            </a:solidFill>
          </a:ln>
        </p:spPr>
      </p:pic>
      <p:pic>
        <p:nvPicPr>
          <p:cNvPr id="21" name="Picture 20"/>
          <p:cNvPicPr>
            <a:picLocks noChangeAspect="1"/>
          </p:cNvPicPr>
          <p:nvPr/>
        </p:nvPicPr>
        <p:blipFill>
          <a:blip r:embed="rId7"/>
          <a:stretch>
            <a:fillRect/>
          </a:stretch>
        </p:blipFill>
        <p:spPr>
          <a:xfrm>
            <a:off x="6708255" y="1146208"/>
            <a:ext cx="438150" cy="361950"/>
          </a:xfrm>
          <a:prstGeom prst="rect">
            <a:avLst/>
          </a:prstGeom>
        </p:spPr>
      </p:pic>
    </p:spTree>
    <p:extLst>
      <p:ext uri="{BB962C8B-B14F-4D97-AF65-F5344CB8AC3E}">
        <p14:creationId xmlns:p14="http://schemas.microsoft.com/office/powerpoint/2010/main" val="2605238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018" y="221674"/>
            <a:ext cx="4017818" cy="452581"/>
          </a:xfrm>
        </p:spPr>
        <p:txBody>
          <a:bodyPr>
            <a:noAutofit/>
          </a:bodyPr>
          <a:lstStyle/>
          <a:p>
            <a:r>
              <a:rPr lang="en-US" sz="2800" b="0" dirty="0">
                <a:latin typeface="Calibri Light" panose="020F0302020204030204" pitchFamily="34" charset="0"/>
              </a:rPr>
              <a:t>Add Students</a:t>
            </a:r>
          </a:p>
        </p:txBody>
      </p:sp>
      <p:pic>
        <p:nvPicPr>
          <p:cNvPr id="3" name="Picture 2"/>
          <p:cNvPicPr>
            <a:picLocks noChangeAspect="1"/>
          </p:cNvPicPr>
          <p:nvPr/>
        </p:nvPicPr>
        <p:blipFill>
          <a:blip r:embed="rId2"/>
          <a:stretch>
            <a:fillRect/>
          </a:stretch>
        </p:blipFill>
        <p:spPr>
          <a:xfrm>
            <a:off x="1080655" y="809801"/>
            <a:ext cx="11035001" cy="1825562"/>
          </a:xfrm>
          <a:prstGeom prst="rect">
            <a:avLst/>
          </a:prstGeom>
          <a:ln w="19050">
            <a:solidFill>
              <a:schemeClr val="tx1"/>
            </a:solidFill>
          </a:ln>
        </p:spPr>
      </p:pic>
      <p:pic>
        <p:nvPicPr>
          <p:cNvPr id="4" name="Picture 3"/>
          <p:cNvPicPr>
            <a:picLocks noChangeAspect="1"/>
          </p:cNvPicPr>
          <p:nvPr/>
        </p:nvPicPr>
        <p:blipFill>
          <a:blip r:embed="rId3"/>
          <a:stretch>
            <a:fillRect/>
          </a:stretch>
        </p:blipFill>
        <p:spPr>
          <a:xfrm>
            <a:off x="905162" y="3565021"/>
            <a:ext cx="10994690" cy="2719431"/>
          </a:xfrm>
          <a:prstGeom prst="rect">
            <a:avLst/>
          </a:prstGeom>
          <a:ln w="19050">
            <a:solidFill>
              <a:schemeClr val="tx1"/>
            </a:solidFill>
          </a:ln>
        </p:spPr>
      </p:pic>
      <p:sp>
        <p:nvSpPr>
          <p:cNvPr id="6" name="TextBox 5"/>
          <p:cNvSpPr txBox="1"/>
          <p:nvPr/>
        </p:nvSpPr>
        <p:spPr>
          <a:xfrm>
            <a:off x="11684000" y="6488668"/>
            <a:ext cx="431656" cy="369332"/>
          </a:xfrm>
          <a:prstGeom prst="rect">
            <a:avLst/>
          </a:prstGeom>
          <a:noFill/>
        </p:spPr>
        <p:txBody>
          <a:bodyPr wrap="square" rtlCol="0">
            <a:spAutoFit/>
          </a:bodyPr>
          <a:lstStyle/>
          <a:p>
            <a:r>
              <a:rPr lang="en-US" dirty="0">
                <a:solidFill>
                  <a:schemeClr val="bg1"/>
                </a:solidFill>
              </a:rPr>
              <a:t>14</a:t>
            </a:r>
          </a:p>
        </p:txBody>
      </p:sp>
      <p:sp>
        <p:nvSpPr>
          <p:cNvPr id="5" name="TextBox 4"/>
          <p:cNvSpPr txBox="1"/>
          <p:nvPr/>
        </p:nvSpPr>
        <p:spPr>
          <a:xfrm>
            <a:off x="2655784" y="2516851"/>
            <a:ext cx="7712364" cy="2031325"/>
          </a:xfrm>
          <a:prstGeom prst="rect">
            <a:avLst/>
          </a:prstGeom>
          <a:solidFill>
            <a:schemeClr val="accent2"/>
          </a:solidFill>
        </p:spPr>
        <p:txBody>
          <a:bodyPr wrap="square" rtlCol="0">
            <a:spAutoFit/>
          </a:bodyPr>
          <a:lstStyle/>
          <a:p>
            <a:r>
              <a:rPr lang="en-US" dirty="0">
                <a:solidFill>
                  <a:schemeClr val="bg1"/>
                </a:solidFill>
              </a:rPr>
              <a:t>Click on the High School name  (above) to view the list of student(s) who have completed the Exit Interview.  </a:t>
            </a:r>
          </a:p>
          <a:p>
            <a:endParaRPr lang="en-US" dirty="0">
              <a:solidFill>
                <a:schemeClr val="bg1"/>
              </a:solidFill>
            </a:endParaRPr>
          </a:p>
          <a:p>
            <a:r>
              <a:rPr lang="en-US" dirty="0">
                <a:solidFill>
                  <a:schemeClr val="bg1"/>
                </a:solidFill>
              </a:rPr>
              <a:t>The view (below) will show each student</a:t>
            </a:r>
          </a:p>
          <a:p>
            <a:pPr marL="285750" indent="-285750">
              <a:buFont typeface="Arial" panose="020B0604020202020204" pitchFamily="34" charset="0"/>
              <a:buChar char="•"/>
            </a:pPr>
            <a:r>
              <a:rPr lang="en-US" dirty="0">
                <a:solidFill>
                  <a:schemeClr val="bg1"/>
                </a:solidFill>
              </a:rPr>
              <a:t> that has been added</a:t>
            </a:r>
          </a:p>
          <a:p>
            <a:pPr marL="285750" indent="-285750">
              <a:buFont typeface="Arial" panose="020B0604020202020204" pitchFamily="34" charset="0"/>
              <a:buChar char="•"/>
            </a:pPr>
            <a:r>
              <a:rPr lang="en-US" dirty="0">
                <a:solidFill>
                  <a:schemeClr val="bg1"/>
                </a:solidFill>
              </a:rPr>
              <a:t> if the Agreement to Participate has been signed and </a:t>
            </a:r>
          </a:p>
          <a:p>
            <a:pPr marL="285750" indent="-285750">
              <a:buFont typeface="Arial" panose="020B0604020202020204" pitchFamily="34" charset="0"/>
              <a:buChar char="•"/>
            </a:pPr>
            <a:r>
              <a:rPr lang="en-US" dirty="0">
                <a:solidFill>
                  <a:schemeClr val="bg1"/>
                </a:solidFill>
              </a:rPr>
              <a:t> Student Status (Started, Completed, etc.)</a:t>
            </a:r>
          </a:p>
        </p:txBody>
      </p:sp>
      <p:sp>
        <p:nvSpPr>
          <p:cNvPr id="7" name="TextBox 6"/>
          <p:cNvSpPr txBox="1"/>
          <p:nvPr/>
        </p:nvSpPr>
        <p:spPr>
          <a:xfrm>
            <a:off x="2774621" y="6488668"/>
            <a:ext cx="7474689" cy="369332"/>
          </a:xfrm>
          <a:prstGeom prst="rect">
            <a:avLst/>
          </a:prstGeom>
          <a:noFill/>
        </p:spPr>
        <p:txBody>
          <a:bodyPr wrap="square" rtlCol="0">
            <a:spAutoFit/>
          </a:bodyPr>
          <a:lstStyle/>
          <a:p>
            <a:r>
              <a:rPr lang="en-US" dirty="0">
                <a:solidFill>
                  <a:schemeClr val="bg1"/>
                </a:solidFill>
              </a:rPr>
              <a:t>More detailed steps for adding students/schools are in the upcoming slides</a:t>
            </a:r>
          </a:p>
        </p:txBody>
      </p:sp>
    </p:spTree>
    <p:extLst>
      <p:ext uri="{BB962C8B-B14F-4D97-AF65-F5344CB8AC3E}">
        <p14:creationId xmlns:p14="http://schemas.microsoft.com/office/powerpoint/2010/main" val="2560752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254" y="66990"/>
            <a:ext cx="3482110" cy="750118"/>
          </a:xfrm>
        </p:spPr>
        <p:txBody>
          <a:bodyPr>
            <a:normAutofit/>
          </a:bodyPr>
          <a:lstStyle/>
          <a:p>
            <a:r>
              <a:rPr lang="en-US" sz="2800" b="0" dirty="0">
                <a:latin typeface="Calibri Light" panose="020F0302020204030204" pitchFamily="34" charset="0"/>
              </a:rPr>
              <a:t>Search for Student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476" y="1689436"/>
            <a:ext cx="6751500" cy="18268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906" y="4093235"/>
            <a:ext cx="6824058" cy="171018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0130324" y="2903689"/>
            <a:ext cx="1452076" cy="461665"/>
          </a:xfrm>
          <a:prstGeom prst="rect">
            <a:avLst/>
          </a:prstGeom>
          <a:noFill/>
        </p:spPr>
        <p:txBody>
          <a:bodyPr wrap="square" rtlCol="0">
            <a:spAutoFit/>
          </a:bodyPr>
          <a:lstStyle/>
          <a:p>
            <a:r>
              <a:rPr lang="en-US" sz="2400" b="1" i="1" dirty="0">
                <a:solidFill>
                  <a:schemeClr val="accent3"/>
                </a:solidFill>
              </a:rPr>
              <a:t>By Name </a:t>
            </a:r>
          </a:p>
        </p:txBody>
      </p:sp>
      <p:sp>
        <p:nvSpPr>
          <p:cNvPr id="10" name="TextBox 9"/>
          <p:cNvSpPr txBox="1"/>
          <p:nvPr/>
        </p:nvSpPr>
        <p:spPr>
          <a:xfrm>
            <a:off x="337296" y="1934193"/>
            <a:ext cx="4454685" cy="1200329"/>
          </a:xfrm>
          <a:prstGeom prst="rect">
            <a:avLst/>
          </a:prstGeom>
          <a:solidFill>
            <a:schemeClr val="accent5"/>
          </a:solidFill>
        </p:spPr>
        <p:txBody>
          <a:bodyPr wrap="square" rtlCol="0">
            <a:spAutoFit/>
          </a:bodyPr>
          <a:lstStyle/>
          <a:p>
            <a:r>
              <a:rPr lang="en-US" sz="2400" dirty="0">
                <a:solidFill>
                  <a:schemeClr val="bg1"/>
                </a:solidFill>
              </a:rPr>
              <a:t>If Found, a screen will appear - </a:t>
            </a:r>
          </a:p>
          <a:p>
            <a:r>
              <a:rPr lang="en-US" sz="2400" dirty="0">
                <a:solidFill>
                  <a:schemeClr val="bg1"/>
                </a:solidFill>
              </a:rPr>
              <a:t>Click on name and continue to Interview </a:t>
            </a:r>
          </a:p>
        </p:txBody>
      </p:sp>
      <p:sp>
        <p:nvSpPr>
          <p:cNvPr id="11" name="TextBox 10"/>
          <p:cNvSpPr txBox="1"/>
          <p:nvPr/>
        </p:nvSpPr>
        <p:spPr>
          <a:xfrm>
            <a:off x="337295" y="4532828"/>
            <a:ext cx="4454685" cy="830997"/>
          </a:xfrm>
          <a:prstGeom prst="rect">
            <a:avLst/>
          </a:prstGeom>
          <a:solidFill>
            <a:schemeClr val="accent5"/>
          </a:solidFill>
        </p:spPr>
        <p:txBody>
          <a:bodyPr wrap="square" rtlCol="0">
            <a:spAutoFit/>
          </a:bodyPr>
          <a:lstStyle/>
          <a:p>
            <a:r>
              <a:rPr lang="en-US" sz="2400" dirty="0">
                <a:solidFill>
                  <a:schemeClr val="bg1"/>
                </a:solidFill>
              </a:rPr>
              <a:t>If NOT Found, a screen will appear - Go back and </a:t>
            </a:r>
            <a:r>
              <a:rPr lang="en-US" sz="2400" i="1" dirty="0">
                <a:solidFill>
                  <a:schemeClr val="bg1"/>
                </a:solidFill>
              </a:rPr>
              <a:t>+Add Student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295" y="813556"/>
            <a:ext cx="742113" cy="695835"/>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1558976" y="778042"/>
            <a:ext cx="9197924" cy="461665"/>
          </a:xfrm>
          <a:prstGeom prst="rect">
            <a:avLst/>
          </a:prstGeom>
          <a:solidFill>
            <a:schemeClr val="accent5"/>
          </a:solidFill>
        </p:spPr>
        <p:txBody>
          <a:bodyPr wrap="square" rtlCol="0">
            <a:spAutoFit/>
          </a:bodyPr>
          <a:lstStyle/>
          <a:p>
            <a:r>
              <a:rPr lang="en-US" sz="2400" dirty="0">
                <a:solidFill>
                  <a:schemeClr val="bg1"/>
                </a:solidFill>
              </a:rPr>
              <a:t>If a student is not on your list, you may use the search button in 2 ways.</a:t>
            </a:r>
          </a:p>
        </p:txBody>
      </p:sp>
      <p:sp>
        <p:nvSpPr>
          <p:cNvPr id="13" name="TextBox 12"/>
          <p:cNvSpPr txBox="1"/>
          <p:nvPr/>
        </p:nvSpPr>
        <p:spPr>
          <a:xfrm>
            <a:off x="11582400" y="6488668"/>
            <a:ext cx="434109" cy="369332"/>
          </a:xfrm>
          <a:prstGeom prst="rect">
            <a:avLst/>
          </a:prstGeom>
          <a:noFill/>
        </p:spPr>
        <p:txBody>
          <a:bodyPr wrap="square" rtlCol="0">
            <a:spAutoFit/>
          </a:bodyPr>
          <a:lstStyle/>
          <a:p>
            <a:r>
              <a:rPr lang="en-US" dirty="0">
                <a:solidFill>
                  <a:schemeClr val="bg1"/>
                </a:solidFill>
              </a:rPr>
              <a:t>15</a:t>
            </a:r>
          </a:p>
        </p:txBody>
      </p:sp>
      <p:sp>
        <p:nvSpPr>
          <p:cNvPr id="14" name="TextBox 13"/>
          <p:cNvSpPr txBox="1"/>
          <p:nvPr/>
        </p:nvSpPr>
        <p:spPr>
          <a:xfrm>
            <a:off x="8288824" y="3546876"/>
            <a:ext cx="690076" cy="461665"/>
          </a:xfrm>
          <a:prstGeom prst="rect">
            <a:avLst/>
          </a:prstGeom>
          <a:noFill/>
        </p:spPr>
        <p:txBody>
          <a:bodyPr wrap="square" rtlCol="0">
            <a:spAutoFit/>
          </a:bodyPr>
          <a:lstStyle/>
          <a:p>
            <a:r>
              <a:rPr lang="en-US" sz="2400" b="1" i="1" dirty="0"/>
              <a:t> OR </a:t>
            </a:r>
          </a:p>
        </p:txBody>
      </p:sp>
      <p:sp>
        <p:nvSpPr>
          <p:cNvPr id="15" name="TextBox 14"/>
          <p:cNvSpPr txBox="1"/>
          <p:nvPr/>
        </p:nvSpPr>
        <p:spPr>
          <a:xfrm>
            <a:off x="10347378" y="5132992"/>
            <a:ext cx="1452076" cy="461665"/>
          </a:xfrm>
          <a:prstGeom prst="rect">
            <a:avLst/>
          </a:prstGeom>
          <a:noFill/>
        </p:spPr>
        <p:txBody>
          <a:bodyPr wrap="square" rtlCol="0">
            <a:spAutoFit/>
          </a:bodyPr>
          <a:lstStyle/>
          <a:p>
            <a:r>
              <a:rPr lang="en-US" sz="2400" b="1" i="1" dirty="0">
                <a:solidFill>
                  <a:schemeClr val="accent3"/>
                </a:solidFill>
              </a:rPr>
              <a:t>By SSID </a:t>
            </a:r>
          </a:p>
        </p:txBody>
      </p:sp>
    </p:spTree>
    <p:extLst>
      <p:ext uri="{BB962C8B-B14F-4D97-AF65-F5344CB8AC3E}">
        <p14:creationId xmlns:p14="http://schemas.microsoft.com/office/powerpoint/2010/main" val="120403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95556" y="175365"/>
            <a:ext cx="10972800" cy="576196"/>
          </a:xfrm>
        </p:spPr>
        <p:txBody>
          <a:bodyPr>
            <a:normAutofit/>
          </a:bodyPr>
          <a:lstStyle/>
          <a:p>
            <a:r>
              <a:rPr lang="en-US" sz="2800" b="0" dirty="0">
                <a:latin typeface="Calibri Light" panose="020F0302020204030204" pitchFamily="34" charset="0"/>
              </a:rPr>
              <a:t>Adding New Student</a:t>
            </a:r>
          </a:p>
        </p:txBody>
      </p:sp>
      <p:sp>
        <p:nvSpPr>
          <p:cNvPr id="3" name="Content Placeholder 2"/>
          <p:cNvSpPr>
            <a:spLocks noGrp="1"/>
          </p:cNvSpPr>
          <p:nvPr>
            <p:ph sz="half" idx="1"/>
          </p:nvPr>
        </p:nvSpPr>
        <p:spPr>
          <a:xfrm>
            <a:off x="1858509" y="5006641"/>
            <a:ext cx="8091054" cy="118436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buNone/>
            </a:pPr>
            <a:r>
              <a:rPr lang="en-US" sz="2000" dirty="0"/>
              <a:t>Add new student by entering SSID and Student Exit Year and click </a:t>
            </a:r>
            <a:endParaRPr lang="en-US" sz="2000" i="1" dirty="0"/>
          </a:p>
        </p:txBody>
      </p:sp>
      <p:pic>
        <p:nvPicPr>
          <p:cNvPr id="2" name="Picture 1"/>
          <p:cNvPicPr>
            <a:picLocks noChangeAspect="1"/>
          </p:cNvPicPr>
          <p:nvPr/>
        </p:nvPicPr>
        <p:blipFill>
          <a:blip r:embed="rId3"/>
          <a:stretch>
            <a:fillRect/>
          </a:stretch>
        </p:blipFill>
        <p:spPr>
          <a:xfrm>
            <a:off x="1274742" y="1669504"/>
            <a:ext cx="9258589" cy="316432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835900" y="5036012"/>
            <a:ext cx="858982" cy="408623"/>
          </a:xfrm>
          <a:prstGeom prst="roundRect">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a:solidFill>
                  <a:schemeClr val="bg1"/>
                </a:solidFill>
              </a:rPr>
              <a:t>Search</a:t>
            </a:r>
          </a:p>
        </p:txBody>
      </p:sp>
      <p:sp>
        <p:nvSpPr>
          <p:cNvPr id="5" name="TextBox 4"/>
          <p:cNvSpPr txBox="1"/>
          <p:nvPr/>
        </p:nvSpPr>
        <p:spPr>
          <a:xfrm>
            <a:off x="1552799" y="5382443"/>
            <a:ext cx="6448200" cy="369332"/>
          </a:xfrm>
          <a:prstGeom prst="rect">
            <a:avLst/>
          </a:prstGeom>
          <a:noFill/>
        </p:spPr>
        <p:txBody>
          <a:bodyPr wrap="square" rtlCol="0">
            <a:spAutoFit/>
          </a:bodyPr>
          <a:lstStyle/>
          <a:p>
            <a:r>
              <a:rPr lang="en-US" dirty="0"/>
              <a:t>      </a:t>
            </a:r>
            <a:r>
              <a:rPr lang="en-US" dirty="0">
                <a:solidFill>
                  <a:schemeClr val="bg1"/>
                </a:solidFill>
              </a:rPr>
              <a:t>Or, click the </a:t>
            </a:r>
            <a:r>
              <a:rPr lang="en-US" i="1" dirty="0">
                <a:solidFill>
                  <a:schemeClr val="bg1"/>
                </a:solidFill>
              </a:rPr>
              <a:t>                              </a:t>
            </a:r>
            <a:r>
              <a:rPr lang="en-US" dirty="0">
                <a:solidFill>
                  <a:schemeClr val="bg1"/>
                </a:solidFill>
              </a:rPr>
              <a:t>button from the previous page</a:t>
            </a:r>
          </a:p>
        </p:txBody>
      </p:sp>
      <p:sp>
        <p:nvSpPr>
          <p:cNvPr id="9" name="TextBox 8"/>
          <p:cNvSpPr txBox="1"/>
          <p:nvPr/>
        </p:nvSpPr>
        <p:spPr>
          <a:xfrm>
            <a:off x="11582400" y="6488668"/>
            <a:ext cx="434109" cy="369332"/>
          </a:xfrm>
          <a:prstGeom prst="rect">
            <a:avLst/>
          </a:prstGeom>
          <a:noFill/>
        </p:spPr>
        <p:txBody>
          <a:bodyPr wrap="square" rtlCol="0">
            <a:spAutoFit/>
          </a:bodyPr>
          <a:lstStyle/>
          <a:p>
            <a:r>
              <a:rPr lang="en-US" dirty="0">
                <a:solidFill>
                  <a:schemeClr val="bg1"/>
                </a:solidFill>
              </a:rPr>
              <a:t>16</a:t>
            </a:r>
          </a:p>
        </p:txBody>
      </p:sp>
      <p:pic>
        <p:nvPicPr>
          <p:cNvPr id="8" name="Picture 7"/>
          <p:cNvPicPr>
            <a:picLocks noChangeAspect="1"/>
          </p:cNvPicPr>
          <p:nvPr/>
        </p:nvPicPr>
        <p:blipFill>
          <a:blip r:embed="rId4"/>
          <a:stretch>
            <a:fillRect/>
          </a:stretch>
        </p:blipFill>
        <p:spPr>
          <a:xfrm>
            <a:off x="3984173" y="1871684"/>
            <a:ext cx="6379028" cy="2962148"/>
          </a:xfrm>
          <a:prstGeom prst="rect">
            <a:avLst/>
          </a:prstGeom>
        </p:spPr>
      </p:pic>
      <p:sp>
        <p:nvSpPr>
          <p:cNvPr id="7" name="TextBox 6"/>
          <p:cNvSpPr txBox="1"/>
          <p:nvPr/>
        </p:nvSpPr>
        <p:spPr>
          <a:xfrm>
            <a:off x="3084902" y="5417394"/>
            <a:ext cx="1545369" cy="369332"/>
          </a:xfrm>
          <a:prstGeom prst="rect">
            <a:avLst/>
          </a:prstGeom>
          <a:solidFill>
            <a:schemeClr val="tx1">
              <a:lumMod val="65000"/>
              <a:lumOff val="3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a:solidFill>
                  <a:schemeClr val="bg1"/>
                </a:solidFill>
              </a:rPr>
              <a:t>+ Add Student</a:t>
            </a:r>
          </a:p>
        </p:txBody>
      </p:sp>
      <p:sp>
        <p:nvSpPr>
          <p:cNvPr id="10" name="Right Arrow 9"/>
          <p:cNvSpPr/>
          <p:nvPr/>
        </p:nvSpPr>
        <p:spPr>
          <a:xfrm>
            <a:off x="3857587" y="3535878"/>
            <a:ext cx="402336" cy="33227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TextBox 12"/>
          <p:cNvSpPr txBox="1"/>
          <p:nvPr/>
        </p:nvSpPr>
        <p:spPr>
          <a:xfrm>
            <a:off x="1552799" y="5789131"/>
            <a:ext cx="8004858" cy="369332"/>
          </a:xfrm>
          <a:prstGeom prst="rect">
            <a:avLst/>
          </a:prstGeom>
          <a:noFill/>
        </p:spPr>
        <p:txBody>
          <a:bodyPr wrap="square" rtlCol="0">
            <a:spAutoFit/>
          </a:bodyPr>
          <a:lstStyle/>
          <a:p>
            <a:r>
              <a:rPr lang="en-US" dirty="0"/>
              <a:t>      </a:t>
            </a:r>
            <a:r>
              <a:rPr lang="en-US" dirty="0">
                <a:solidFill>
                  <a:schemeClr val="bg1"/>
                </a:solidFill>
              </a:rPr>
              <a:t>After adding student, confirm information is correct and press Save to continue</a:t>
            </a:r>
          </a:p>
        </p:txBody>
      </p:sp>
      <p:sp>
        <p:nvSpPr>
          <p:cNvPr id="11" name="TextBox 10"/>
          <p:cNvSpPr txBox="1"/>
          <p:nvPr/>
        </p:nvSpPr>
        <p:spPr>
          <a:xfrm>
            <a:off x="7173687" y="3466226"/>
            <a:ext cx="976952" cy="307777"/>
          </a:xfrm>
          <a:prstGeom prst="rect">
            <a:avLst/>
          </a:prstGeom>
          <a:solidFill>
            <a:schemeClr val="bg1">
              <a:lumMod val="95000"/>
            </a:schemeClr>
          </a:solidFill>
        </p:spPr>
        <p:txBody>
          <a:bodyPr wrap="square" rtlCol="0">
            <a:spAutoFit/>
          </a:bodyPr>
          <a:lstStyle/>
          <a:p>
            <a:r>
              <a:rPr lang="en-US" sz="1400" dirty="0">
                <a:solidFill>
                  <a:schemeClr val="tx1">
                    <a:lumMod val="50000"/>
                    <a:lumOff val="50000"/>
                  </a:schemeClr>
                </a:solidFill>
                <a:latin typeface="+mj-lt"/>
              </a:rPr>
              <a:t>2024-2025</a:t>
            </a:r>
          </a:p>
        </p:txBody>
      </p:sp>
    </p:spTree>
    <p:extLst>
      <p:ext uri="{BB962C8B-B14F-4D97-AF65-F5344CB8AC3E}">
        <p14:creationId xmlns:p14="http://schemas.microsoft.com/office/powerpoint/2010/main" val="2673093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3" y="0"/>
            <a:ext cx="5551054" cy="895927"/>
          </a:xfrm>
        </p:spPr>
        <p:txBody>
          <a:bodyPr>
            <a:normAutofit/>
          </a:bodyPr>
          <a:lstStyle/>
          <a:p>
            <a:r>
              <a:rPr lang="en-US" sz="2800" b="0" dirty="0">
                <a:latin typeface="Calibri Light" panose="020F0302020204030204" pitchFamily="34" charset="0"/>
              </a:rPr>
              <a:t>Enter Exit Interview</a:t>
            </a:r>
          </a:p>
        </p:txBody>
      </p:sp>
      <p:pic>
        <p:nvPicPr>
          <p:cNvPr id="5" name="Picture 4"/>
          <p:cNvPicPr>
            <a:picLocks noChangeAspect="1"/>
          </p:cNvPicPr>
          <p:nvPr/>
        </p:nvPicPr>
        <p:blipFill>
          <a:blip r:embed="rId2"/>
          <a:stretch>
            <a:fillRect/>
          </a:stretch>
        </p:blipFill>
        <p:spPr>
          <a:xfrm>
            <a:off x="587828" y="2577520"/>
            <a:ext cx="11059886" cy="1869123"/>
          </a:xfrm>
          <a:prstGeom prst="rect">
            <a:avLst/>
          </a:prstGeom>
          <a:ln w="19050">
            <a:solidFill>
              <a:schemeClr val="tx1"/>
            </a:solidFill>
          </a:ln>
        </p:spPr>
      </p:pic>
      <p:sp>
        <p:nvSpPr>
          <p:cNvPr id="4" name="Content Placeholder 3"/>
          <p:cNvSpPr>
            <a:spLocks noGrp="1"/>
          </p:cNvSpPr>
          <p:nvPr>
            <p:ph sz="half" idx="2"/>
          </p:nvPr>
        </p:nvSpPr>
        <p:spPr>
          <a:xfrm>
            <a:off x="3015343" y="1301497"/>
            <a:ext cx="6204857" cy="944827"/>
          </a:xfrm>
          <a:solidFill>
            <a:schemeClr val="accent2"/>
          </a:solidFill>
        </p:spPr>
        <p:txBody>
          <a:bodyPr>
            <a:normAutofit/>
          </a:bodyPr>
          <a:lstStyle/>
          <a:p>
            <a:r>
              <a:rPr lang="en-US" sz="2000" dirty="0">
                <a:solidFill>
                  <a:schemeClr val="bg1"/>
                </a:solidFill>
              </a:rPr>
              <a:t>Click on student name to enter Interview portion</a:t>
            </a:r>
          </a:p>
          <a:p>
            <a:r>
              <a:rPr lang="en-US" sz="2000" dirty="0">
                <a:solidFill>
                  <a:schemeClr val="bg1"/>
                </a:solidFill>
              </a:rPr>
              <a:t>Continue to add students as needed</a:t>
            </a:r>
          </a:p>
        </p:txBody>
      </p:sp>
      <p:sp>
        <p:nvSpPr>
          <p:cNvPr id="8" name="TextBox 7"/>
          <p:cNvSpPr txBox="1"/>
          <p:nvPr/>
        </p:nvSpPr>
        <p:spPr>
          <a:xfrm>
            <a:off x="3140404" y="4777839"/>
            <a:ext cx="5954733" cy="923330"/>
          </a:xfrm>
          <a:prstGeom prst="rect">
            <a:avLst/>
          </a:prstGeom>
          <a:solidFill>
            <a:schemeClr val="tx2">
              <a:lumMod val="60000"/>
              <a:lumOff val="40000"/>
            </a:schemeClr>
          </a:solidFill>
        </p:spPr>
        <p:txBody>
          <a:bodyPr wrap="square" rtlCol="0">
            <a:spAutoFit/>
          </a:bodyPr>
          <a:lstStyle/>
          <a:p>
            <a:pPr algn="ctr"/>
            <a:r>
              <a:rPr lang="en-US" dirty="0">
                <a:solidFill>
                  <a:schemeClr val="bg1"/>
                </a:solidFill>
              </a:rPr>
              <a:t>Reminder, don’t forget to obtain the Agreement to Participate</a:t>
            </a:r>
          </a:p>
          <a:p>
            <a:pPr algn="ctr"/>
            <a:r>
              <a:rPr lang="en-US" dirty="0">
                <a:solidFill>
                  <a:schemeClr val="bg1"/>
                </a:solidFill>
              </a:rPr>
              <a:t>Documents are found on transitionoregon.org website under PSO Resources/Exit Interview</a:t>
            </a:r>
          </a:p>
        </p:txBody>
      </p:sp>
      <p:sp>
        <p:nvSpPr>
          <p:cNvPr id="13" name="TextBox 12"/>
          <p:cNvSpPr txBox="1"/>
          <p:nvPr/>
        </p:nvSpPr>
        <p:spPr>
          <a:xfrm>
            <a:off x="11647714" y="6488668"/>
            <a:ext cx="434109" cy="369332"/>
          </a:xfrm>
          <a:prstGeom prst="rect">
            <a:avLst/>
          </a:prstGeom>
          <a:noFill/>
        </p:spPr>
        <p:txBody>
          <a:bodyPr wrap="square" rtlCol="0">
            <a:spAutoFit/>
          </a:bodyPr>
          <a:lstStyle/>
          <a:p>
            <a:r>
              <a:rPr lang="en-US" dirty="0">
                <a:solidFill>
                  <a:schemeClr val="bg1"/>
                </a:solidFill>
              </a:rPr>
              <a:t>17</a:t>
            </a:r>
          </a:p>
        </p:txBody>
      </p:sp>
    </p:spTree>
    <p:extLst>
      <p:ext uri="{BB962C8B-B14F-4D97-AF65-F5344CB8AC3E}">
        <p14:creationId xmlns:p14="http://schemas.microsoft.com/office/powerpoint/2010/main" val="203411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rot="7711163">
            <a:off x="8864497" y="3913386"/>
            <a:ext cx="272515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27888" y="0"/>
            <a:ext cx="5696607" cy="977462"/>
          </a:xfrm>
        </p:spPr>
        <p:txBody>
          <a:bodyPr>
            <a:normAutofit/>
          </a:bodyPr>
          <a:lstStyle/>
          <a:p>
            <a:r>
              <a:rPr lang="en-US" sz="3200" b="0" dirty="0"/>
              <a:t>3 Sections of the Exit Interview</a:t>
            </a:r>
          </a:p>
        </p:txBody>
      </p:sp>
      <p:sp>
        <p:nvSpPr>
          <p:cNvPr id="3" name="Title 1"/>
          <p:cNvSpPr txBox="1">
            <a:spLocks/>
          </p:cNvSpPr>
          <p:nvPr/>
        </p:nvSpPr>
        <p:spPr>
          <a:xfrm>
            <a:off x="667409" y="1439916"/>
            <a:ext cx="520262" cy="97220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solidFill>
                  <a:schemeClr val="bg1"/>
                </a:solidFill>
              </a:rPr>
              <a:t>D</a:t>
            </a:r>
          </a:p>
        </p:txBody>
      </p:sp>
      <p:sp>
        <p:nvSpPr>
          <p:cNvPr id="4" name="Title 1"/>
          <p:cNvSpPr txBox="1">
            <a:spLocks/>
          </p:cNvSpPr>
          <p:nvPr/>
        </p:nvSpPr>
        <p:spPr>
          <a:xfrm>
            <a:off x="2340429" y="1434661"/>
            <a:ext cx="6942116" cy="977462"/>
          </a:xfrm>
          <a:prstGeom prst="rect">
            <a:avLst/>
          </a:prstGeom>
          <a:ln w="76200">
            <a:solidFill>
              <a:schemeClr val="accent1">
                <a:lumMod val="75000"/>
              </a:schemeClr>
            </a:solidFill>
          </a:ln>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400" b="0" dirty="0">
                <a:solidFill>
                  <a:schemeClr val="bg1"/>
                </a:solidFill>
              </a:rPr>
              <a:t>Demographics and School Participation-can be completed prior to the student interview and without Agreement to Participate D1-15</a:t>
            </a:r>
          </a:p>
        </p:txBody>
      </p:sp>
      <p:sp>
        <p:nvSpPr>
          <p:cNvPr id="5" name="Title 1"/>
          <p:cNvSpPr txBox="1">
            <a:spLocks/>
          </p:cNvSpPr>
          <p:nvPr/>
        </p:nvSpPr>
        <p:spPr>
          <a:xfrm>
            <a:off x="2340429" y="3049938"/>
            <a:ext cx="6942116" cy="977462"/>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400" b="0" dirty="0">
                <a:solidFill>
                  <a:schemeClr val="bg1"/>
                </a:solidFill>
              </a:rPr>
              <a:t>The Student Interview Questions – CANNOT be completed without an Agreement to Participate Q0-12</a:t>
            </a:r>
          </a:p>
        </p:txBody>
      </p:sp>
      <p:sp>
        <p:nvSpPr>
          <p:cNvPr id="6" name="Title 1"/>
          <p:cNvSpPr txBox="1">
            <a:spLocks/>
          </p:cNvSpPr>
          <p:nvPr/>
        </p:nvSpPr>
        <p:spPr>
          <a:xfrm>
            <a:off x="2340429" y="4721416"/>
            <a:ext cx="6942116" cy="1406132"/>
          </a:xfrm>
          <a:prstGeom prst="rect">
            <a:avLst/>
          </a:prstGeom>
          <a:ln w="76200">
            <a:solidFill>
              <a:schemeClr val="accent1">
                <a:lumMod val="75000"/>
              </a:schemeClr>
            </a:solidFill>
          </a:ln>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70000" lnSpcReduction="20000"/>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b="0" dirty="0">
                <a:solidFill>
                  <a:schemeClr val="bg1"/>
                </a:solidFill>
              </a:rPr>
              <a:t>Contact Information – can be completed prior to the student interview and without Agreement to Participate, </a:t>
            </a:r>
            <a:r>
              <a:rPr lang="en-US" sz="3200" dirty="0">
                <a:solidFill>
                  <a:schemeClr val="bg1"/>
                </a:solidFill>
              </a:rPr>
              <a:t>ONLY</a:t>
            </a:r>
            <a:r>
              <a:rPr lang="en-US" sz="3200" b="0" dirty="0">
                <a:solidFill>
                  <a:schemeClr val="bg1"/>
                </a:solidFill>
              </a:rPr>
              <a:t> </a:t>
            </a:r>
            <a:r>
              <a:rPr lang="en-US" sz="3200" dirty="0">
                <a:solidFill>
                  <a:schemeClr val="bg1"/>
                </a:solidFill>
              </a:rPr>
              <a:t>IF </a:t>
            </a:r>
            <a:r>
              <a:rPr lang="en-US" sz="3200" b="0" dirty="0">
                <a:solidFill>
                  <a:schemeClr val="bg1"/>
                </a:solidFill>
              </a:rPr>
              <a:t>it is information the district already has, otherwise, you will need a signed agreement  for the student to answer and provide new contact information. D1-15</a:t>
            </a:r>
          </a:p>
        </p:txBody>
      </p:sp>
      <p:sp>
        <p:nvSpPr>
          <p:cNvPr id="7" name="Title 1"/>
          <p:cNvSpPr txBox="1">
            <a:spLocks/>
          </p:cNvSpPr>
          <p:nvPr/>
        </p:nvSpPr>
        <p:spPr>
          <a:xfrm>
            <a:off x="667408" y="3026979"/>
            <a:ext cx="604343" cy="9459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solidFill>
                  <a:schemeClr val="bg1"/>
                </a:solidFill>
              </a:rPr>
              <a:t>Q</a:t>
            </a:r>
          </a:p>
        </p:txBody>
      </p:sp>
      <p:sp>
        <p:nvSpPr>
          <p:cNvPr id="8" name="Title 1"/>
          <p:cNvSpPr txBox="1">
            <a:spLocks/>
          </p:cNvSpPr>
          <p:nvPr/>
        </p:nvSpPr>
        <p:spPr>
          <a:xfrm>
            <a:off x="709448" y="4723290"/>
            <a:ext cx="520262" cy="9774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solidFill>
                  <a:schemeClr val="bg1"/>
                </a:solidFill>
              </a:rPr>
              <a:t>C</a:t>
            </a:r>
          </a:p>
        </p:txBody>
      </p:sp>
      <p:sp>
        <p:nvSpPr>
          <p:cNvPr id="11" name="Right Arrow 10"/>
          <p:cNvSpPr/>
          <p:nvPr/>
        </p:nvSpPr>
        <p:spPr>
          <a:xfrm rot="12715270">
            <a:off x="9177567" y="2163022"/>
            <a:ext cx="18444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10227076" y="2485686"/>
            <a:ext cx="1801091" cy="1749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be entered at any time before the actual student interview</a:t>
            </a:r>
          </a:p>
        </p:txBody>
      </p:sp>
      <p:sp>
        <p:nvSpPr>
          <p:cNvPr id="13" name="TextBox 12"/>
          <p:cNvSpPr txBox="1"/>
          <p:nvPr/>
        </p:nvSpPr>
        <p:spPr>
          <a:xfrm>
            <a:off x="11582400" y="6488668"/>
            <a:ext cx="434109" cy="369332"/>
          </a:xfrm>
          <a:prstGeom prst="rect">
            <a:avLst/>
          </a:prstGeom>
          <a:noFill/>
        </p:spPr>
        <p:txBody>
          <a:bodyPr wrap="square" rtlCol="0">
            <a:spAutoFit/>
          </a:bodyPr>
          <a:lstStyle/>
          <a:p>
            <a:r>
              <a:rPr lang="en-US" dirty="0">
                <a:solidFill>
                  <a:schemeClr val="bg1"/>
                </a:solidFill>
              </a:rPr>
              <a:t>18</a:t>
            </a:r>
          </a:p>
        </p:txBody>
      </p:sp>
    </p:spTree>
    <p:extLst>
      <p:ext uri="{BB962C8B-B14F-4D97-AF65-F5344CB8AC3E}">
        <p14:creationId xmlns:p14="http://schemas.microsoft.com/office/powerpoint/2010/main" val="610098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980" y="228600"/>
            <a:ext cx="4267200" cy="495300"/>
          </a:xfrm>
        </p:spPr>
        <p:txBody>
          <a:bodyPr>
            <a:noAutofit/>
          </a:bodyPr>
          <a:lstStyle/>
          <a:p>
            <a:r>
              <a:rPr lang="en-US" sz="3200" b="0" dirty="0">
                <a:solidFill>
                  <a:schemeClr val="accent5">
                    <a:lumMod val="75000"/>
                  </a:schemeClr>
                </a:solidFill>
                <a:latin typeface="Calibri Light" panose="020F0302020204030204" pitchFamily="34" charset="0"/>
              </a:rPr>
              <a:t>Demographics</a:t>
            </a:r>
          </a:p>
        </p:txBody>
      </p:sp>
      <p:pic>
        <p:nvPicPr>
          <p:cNvPr id="8" name="Picture 7"/>
          <p:cNvPicPr>
            <a:picLocks noChangeAspect="1"/>
          </p:cNvPicPr>
          <p:nvPr/>
        </p:nvPicPr>
        <p:blipFill>
          <a:blip r:embed="rId2"/>
          <a:stretch>
            <a:fillRect/>
          </a:stretch>
        </p:blipFill>
        <p:spPr>
          <a:xfrm>
            <a:off x="6643613" y="4180573"/>
            <a:ext cx="4429980" cy="1991134"/>
          </a:xfrm>
          <a:prstGeom prst="rect">
            <a:avLst/>
          </a:prstGeom>
        </p:spPr>
      </p:pic>
      <p:pic>
        <p:nvPicPr>
          <p:cNvPr id="11" name="Picture 10"/>
          <p:cNvPicPr>
            <a:picLocks noChangeAspect="1"/>
          </p:cNvPicPr>
          <p:nvPr/>
        </p:nvPicPr>
        <p:blipFill>
          <a:blip r:embed="rId3"/>
          <a:stretch>
            <a:fillRect/>
          </a:stretch>
        </p:blipFill>
        <p:spPr>
          <a:xfrm>
            <a:off x="304801" y="3579236"/>
            <a:ext cx="6088380" cy="262454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p:cNvSpPr txBox="1">
            <a:spLocks/>
          </p:cNvSpPr>
          <p:nvPr/>
        </p:nvSpPr>
        <p:spPr>
          <a:xfrm>
            <a:off x="249184" y="1173823"/>
            <a:ext cx="6199614" cy="3985543"/>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Once in the survey, again, both the Demographic and Contact sections can be entered at any time.  If you want to continue with the student interview, you have to have an Agreement to Participate on file.</a:t>
            </a:r>
          </a:p>
          <a:p>
            <a:r>
              <a:rPr lang="en-US" sz="2000" dirty="0">
                <a:solidFill>
                  <a:schemeClr val="bg1"/>
                </a:solidFill>
              </a:rPr>
              <a:t>When you come to the D12 question</a:t>
            </a:r>
            <a:r>
              <a:rPr lang="en-US" sz="2000" i="1" dirty="0">
                <a:solidFill>
                  <a:schemeClr val="bg1"/>
                </a:solidFill>
              </a:rPr>
              <a:t>, </a:t>
            </a:r>
            <a:r>
              <a:rPr lang="en-US" sz="2000" dirty="0">
                <a:solidFill>
                  <a:schemeClr val="bg1"/>
                </a:solidFill>
              </a:rPr>
              <a:t>(see below)</a:t>
            </a:r>
          </a:p>
          <a:p>
            <a:pPr marL="0" indent="0">
              <a:buFont typeface="Arial" panose="020B0604020202020204" pitchFamily="34" charset="0"/>
              <a:buNone/>
            </a:pPr>
            <a:r>
              <a:rPr lang="en-US" sz="2000" i="1" dirty="0">
                <a:solidFill>
                  <a:schemeClr val="bg1"/>
                </a:solidFill>
              </a:rPr>
              <a:t>   </a:t>
            </a:r>
            <a:r>
              <a:rPr lang="en-US" sz="2000" i="1" dirty="0"/>
              <a:t> Does the student/parent/guardian agree to participate?</a:t>
            </a:r>
          </a:p>
          <a:p>
            <a:r>
              <a:rPr lang="en-US" sz="2000" dirty="0">
                <a:solidFill>
                  <a:schemeClr val="bg1"/>
                </a:solidFill>
              </a:rPr>
              <a:t>If the answer is </a:t>
            </a:r>
            <a:r>
              <a:rPr lang="en-US" sz="2000" i="1" dirty="0">
                <a:solidFill>
                  <a:schemeClr val="bg1"/>
                </a:solidFill>
              </a:rPr>
              <a:t>no, </a:t>
            </a:r>
            <a:r>
              <a:rPr lang="en-US" sz="2000" dirty="0">
                <a:solidFill>
                  <a:schemeClr val="bg1"/>
                </a:solidFill>
              </a:rPr>
              <a:t>or </a:t>
            </a:r>
            <a:r>
              <a:rPr lang="en-US" sz="2000" i="1" dirty="0">
                <a:solidFill>
                  <a:schemeClr val="bg1"/>
                </a:solidFill>
              </a:rPr>
              <a:t>not sure</a:t>
            </a:r>
            <a:r>
              <a:rPr lang="en-US" sz="2000" dirty="0">
                <a:solidFill>
                  <a:schemeClr val="bg1"/>
                </a:solidFill>
              </a:rPr>
              <a:t>,  you will see this…                                           and, you will not have access to the Q. section, the                                     student interview section, that section will NOT appear for input until you have the Agreement to Participate on file and can answer Q12 as </a:t>
            </a:r>
            <a:r>
              <a:rPr lang="en-US" sz="2000" b="1" i="1" dirty="0">
                <a:solidFill>
                  <a:schemeClr val="bg1"/>
                </a:solidFill>
              </a:rPr>
              <a:t>Yes</a:t>
            </a:r>
          </a:p>
          <a:p>
            <a:r>
              <a:rPr lang="en-US" sz="2000" dirty="0">
                <a:solidFill>
                  <a:schemeClr val="bg1"/>
                </a:solidFill>
              </a:rPr>
              <a:t>If</a:t>
            </a:r>
            <a:r>
              <a:rPr lang="en-US" sz="2000" i="1" dirty="0">
                <a:solidFill>
                  <a:schemeClr val="bg1"/>
                </a:solidFill>
              </a:rPr>
              <a:t> Yes</a:t>
            </a:r>
            <a:r>
              <a:rPr lang="en-US" sz="2000" dirty="0">
                <a:solidFill>
                  <a:schemeClr val="bg1"/>
                </a:solidFill>
              </a:rPr>
              <a:t>, please proceed…</a:t>
            </a:r>
          </a:p>
        </p:txBody>
      </p:sp>
      <p:sp>
        <p:nvSpPr>
          <p:cNvPr id="6" name="Right Arrow 5"/>
          <p:cNvSpPr/>
          <p:nvPr/>
        </p:nvSpPr>
        <p:spPr>
          <a:xfrm>
            <a:off x="2007523" y="5766484"/>
            <a:ext cx="402336" cy="128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3144" y="402764"/>
            <a:ext cx="4178623" cy="344422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4" name="Bent Arrow 3"/>
          <p:cNvSpPr/>
          <p:nvPr/>
        </p:nvSpPr>
        <p:spPr>
          <a:xfrm rot="5400000">
            <a:off x="6724656" y="2875658"/>
            <a:ext cx="909388" cy="1728550"/>
          </a:xfrm>
          <a:prstGeom prst="ben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11642712" y="6488668"/>
            <a:ext cx="434109" cy="369332"/>
          </a:xfrm>
          <a:prstGeom prst="rect">
            <a:avLst/>
          </a:prstGeom>
          <a:noFill/>
        </p:spPr>
        <p:txBody>
          <a:bodyPr wrap="square" rtlCol="0">
            <a:spAutoFit/>
          </a:bodyPr>
          <a:lstStyle/>
          <a:p>
            <a:r>
              <a:rPr lang="en-US" dirty="0">
                <a:solidFill>
                  <a:schemeClr val="bg1"/>
                </a:solidFill>
              </a:rPr>
              <a:t>19</a:t>
            </a:r>
          </a:p>
        </p:txBody>
      </p:sp>
      <p:pic>
        <p:nvPicPr>
          <p:cNvPr id="7" name="Picture 6"/>
          <p:cNvPicPr>
            <a:picLocks noChangeAspect="1"/>
          </p:cNvPicPr>
          <p:nvPr/>
        </p:nvPicPr>
        <p:blipFill>
          <a:blip r:embed="rId5"/>
          <a:stretch>
            <a:fillRect/>
          </a:stretch>
        </p:blipFill>
        <p:spPr>
          <a:xfrm>
            <a:off x="5876925" y="3248025"/>
            <a:ext cx="438150" cy="361950"/>
          </a:xfrm>
          <a:prstGeom prst="rect">
            <a:avLst/>
          </a:prstGeom>
        </p:spPr>
      </p:pic>
      <p:sp>
        <p:nvSpPr>
          <p:cNvPr id="12" name="TextBox 11"/>
          <p:cNvSpPr txBox="1"/>
          <p:nvPr/>
        </p:nvSpPr>
        <p:spPr>
          <a:xfrm>
            <a:off x="8911768" y="823514"/>
            <a:ext cx="976952" cy="307777"/>
          </a:xfrm>
          <a:prstGeom prst="rect">
            <a:avLst/>
          </a:prstGeom>
          <a:solidFill>
            <a:schemeClr val="bg1"/>
          </a:solidFill>
        </p:spPr>
        <p:txBody>
          <a:bodyPr wrap="square" rtlCol="0">
            <a:spAutoFit/>
          </a:bodyPr>
          <a:lstStyle/>
          <a:p>
            <a:r>
              <a:rPr lang="en-US" sz="1400" dirty="0">
                <a:solidFill>
                  <a:schemeClr val="tx1">
                    <a:lumMod val="50000"/>
                    <a:lumOff val="50000"/>
                  </a:schemeClr>
                </a:solidFill>
                <a:latin typeface="+mj-lt"/>
              </a:rPr>
              <a:t>2024-2025</a:t>
            </a:r>
          </a:p>
        </p:txBody>
      </p:sp>
    </p:spTree>
    <p:extLst>
      <p:ext uri="{BB962C8B-B14F-4D97-AF65-F5344CB8AC3E}">
        <p14:creationId xmlns:p14="http://schemas.microsoft.com/office/powerpoint/2010/main" val="47864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1742" y="1352734"/>
            <a:ext cx="2220310" cy="839208"/>
          </a:xfrm>
        </p:spPr>
        <p:txBody>
          <a:bodyPr>
            <a:normAutofit/>
          </a:bodyPr>
          <a:lstStyle/>
          <a:p>
            <a:r>
              <a:rPr lang="en-US" sz="3200" b="0" dirty="0"/>
              <a:t>OBJECTIVES</a:t>
            </a:r>
          </a:p>
        </p:txBody>
      </p:sp>
      <p:sp>
        <p:nvSpPr>
          <p:cNvPr id="5" name="Content Placeholder 4"/>
          <p:cNvSpPr>
            <a:spLocks noGrp="1"/>
          </p:cNvSpPr>
          <p:nvPr>
            <p:ph idx="1"/>
          </p:nvPr>
        </p:nvSpPr>
        <p:spPr>
          <a:xfrm>
            <a:off x="2199293" y="349618"/>
            <a:ext cx="7847549" cy="103548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normAutofit/>
          </a:bodyPr>
          <a:lstStyle/>
          <a:p>
            <a:pPr marL="0" indent="0" algn="ctr">
              <a:buNone/>
            </a:pPr>
            <a:r>
              <a:rPr lang="en-US" sz="3600" b="1" dirty="0">
                <a:solidFill>
                  <a:schemeClr val="bg1"/>
                </a:solidFill>
              </a:rPr>
              <a:t>PSO 2.0 Application Step by Step Guide </a:t>
            </a:r>
          </a:p>
        </p:txBody>
      </p:sp>
      <p:sp>
        <p:nvSpPr>
          <p:cNvPr id="6" name="Content Placeholder 4"/>
          <p:cNvSpPr txBox="1">
            <a:spLocks/>
          </p:cNvSpPr>
          <p:nvPr/>
        </p:nvSpPr>
        <p:spPr>
          <a:xfrm>
            <a:off x="2334350" y="2159575"/>
            <a:ext cx="7680960" cy="731519"/>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rPr>
              <a:t>WHY IS THE PSO EXIT INTERVIEW IMPORTANT?</a:t>
            </a:r>
          </a:p>
        </p:txBody>
      </p:sp>
      <p:sp>
        <p:nvSpPr>
          <p:cNvPr id="7" name="Content Placeholder 4"/>
          <p:cNvSpPr txBox="1">
            <a:spLocks/>
          </p:cNvSpPr>
          <p:nvPr/>
        </p:nvSpPr>
        <p:spPr>
          <a:xfrm>
            <a:off x="2361417" y="4069443"/>
            <a:ext cx="7680960" cy="731520"/>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rPr>
              <a:t>WHO PARTICIPATES?</a:t>
            </a:r>
          </a:p>
        </p:txBody>
      </p:sp>
      <p:sp>
        <p:nvSpPr>
          <p:cNvPr id="9" name="Content Placeholder 4"/>
          <p:cNvSpPr txBox="1">
            <a:spLocks/>
          </p:cNvSpPr>
          <p:nvPr/>
        </p:nvSpPr>
        <p:spPr>
          <a:xfrm>
            <a:off x="2350116" y="5011521"/>
            <a:ext cx="7680960" cy="73152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rPr>
              <a:t>WHAT IS THE PROCESS?  </a:t>
            </a:r>
          </a:p>
        </p:txBody>
      </p:sp>
      <p:sp>
        <p:nvSpPr>
          <p:cNvPr id="2" name="TextBox 1"/>
          <p:cNvSpPr txBox="1"/>
          <p:nvPr/>
        </p:nvSpPr>
        <p:spPr>
          <a:xfrm>
            <a:off x="11684000" y="6488668"/>
            <a:ext cx="332509" cy="369332"/>
          </a:xfrm>
          <a:prstGeom prst="rect">
            <a:avLst/>
          </a:prstGeom>
          <a:noFill/>
        </p:spPr>
        <p:txBody>
          <a:bodyPr wrap="square" rtlCol="0">
            <a:spAutoFit/>
          </a:bodyPr>
          <a:lstStyle/>
          <a:p>
            <a:r>
              <a:rPr lang="en-US" dirty="0">
                <a:solidFill>
                  <a:schemeClr val="bg1"/>
                </a:solidFill>
              </a:rPr>
              <a:t>2</a:t>
            </a:r>
          </a:p>
        </p:txBody>
      </p:sp>
      <p:sp>
        <p:nvSpPr>
          <p:cNvPr id="10" name="Content Placeholder 4"/>
          <p:cNvSpPr txBox="1">
            <a:spLocks/>
          </p:cNvSpPr>
          <p:nvPr/>
        </p:nvSpPr>
        <p:spPr>
          <a:xfrm>
            <a:off x="2334350" y="3101652"/>
            <a:ext cx="7680960" cy="7315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rPr>
              <a:t>WHEN CAN THE INTERVIEW TAKE PLACE?</a:t>
            </a:r>
          </a:p>
        </p:txBody>
      </p:sp>
    </p:spTree>
    <p:extLst>
      <p:ext uri="{BB962C8B-B14F-4D97-AF65-F5344CB8AC3E}">
        <p14:creationId xmlns:p14="http://schemas.microsoft.com/office/powerpoint/2010/main" val="385238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745" y="157019"/>
            <a:ext cx="2863273" cy="729672"/>
          </a:xfrm>
        </p:spPr>
        <p:txBody>
          <a:bodyPr>
            <a:normAutofit/>
          </a:bodyPr>
          <a:lstStyle/>
          <a:p>
            <a:r>
              <a:rPr lang="en-US" sz="3200" b="0" dirty="0">
                <a:solidFill>
                  <a:schemeClr val="accent5">
                    <a:lumMod val="75000"/>
                  </a:schemeClr>
                </a:solidFill>
                <a:latin typeface="Calibri Light" panose="020F0302020204030204" pitchFamily="34" charset="0"/>
              </a:rPr>
              <a:t>Demographics</a:t>
            </a:r>
          </a:p>
        </p:txBody>
      </p:sp>
      <p:sp>
        <p:nvSpPr>
          <p:cNvPr id="3" name="TextBox 2"/>
          <p:cNvSpPr txBox="1"/>
          <p:nvPr/>
        </p:nvSpPr>
        <p:spPr>
          <a:xfrm>
            <a:off x="249382" y="1191490"/>
            <a:ext cx="11850254" cy="6494085"/>
          </a:xfrm>
          <a:prstGeom prst="rect">
            <a:avLst/>
          </a:prstGeom>
          <a:noFill/>
        </p:spPr>
        <p:txBody>
          <a:bodyPr wrap="square" rtlCol="0">
            <a:spAutoFit/>
          </a:bodyPr>
          <a:lstStyle/>
          <a:p>
            <a:r>
              <a:rPr lang="en-US" sz="2000" b="1" dirty="0"/>
              <a:t> Descriptor Button</a:t>
            </a:r>
          </a:p>
          <a:p>
            <a:endParaRPr lang="en-US" dirty="0"/>
          </a:p>
          <a:p>
            <a:r>
              <a:rPr lang="en-US" dirty="0"/>
              <a:t>In the Demographics section only, you may come across a             question button.</a:t>
            </a:r>
          </a:p>
          <a:p>
            <a:r>
              <a:rPr lang="en-US" dirty="0"/>
              <a:t>Once clicked, a short description will be revealed regarding the demographic question; </a:t>
            </a:r>
          </a:p>
          <a:p>
            <a:r>
              <a:rPr lang="en-US" dirty="0"/>
              <a:t>re-click to remove the provided explanation, see examples below:</a:t>
            </a:r>
          </a:p>
          <a:p>
            <a:endParaRPr lang="en-US" dirty="0"/>
          </a:p>
          <a:p>
            <a:r>
              <a:rPr lang="en-US" b="1" dirty="0"/>
              <a:t>                                                                                     D3: Gende</a:t>
            </a:r>
            <a:r>
              <a:rPr lang="en-US" dirty="0"/>
              <a:t>r  </a:t>
            </a:r>
          </a:p>
          <a:p>
            <a:endParaRPr lang="en-US" dirty="0"/>
          </a:p>
          <a:p>
            <a:endParaRPr lang="en-US" dirty="0"/>
          </a:p>
          <a:p>
            <a:endParaRPr lang="en-US" dirty="0"/>
          </a:p>
          <a:p>
            <a:endParaRPr lang="en-US" dirty="0"/>
          </a:p>
          <a:p>
            <a:r>
              <a:rPr lang="en-US" b="1" dirty="0"/>
              <a:t>     </a:t>
            </a:r>
          </a:p>
          <a:p>
            <a:r>
              <a:rPr lang="en-US" b="1" dirty="0"/>
              <a:t>     D7:  Anticipated Method of Exit</a:t>
            </a:r>
            <a:r>
              <a:rPr lang="en-US" dirty="0"/>
              <a:t>		                </a:t>
            </a:r>
            <a:r>
              <a:rPr lang="en-US" b="1" dirty="0"/>
              <a:t>D12:  Does the student/parent/guardian agree to participate?</a:t>
            </a:r>
          </a:p>
          <a:p>
            <a:endParaRPr lang="en-US" dirty="0"/>
          </a:p>
          <a:p>
            <a:pPr lvl="4"/>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Rounded Rectangle 3"/>
          <p:cNvSpPr/>
          <p:nvPr/>
        </p:nvSpPr>
        <p:spPr>
          <a:xfrm>
            <a:off x="5828145" y="1653846"/>
            <a:ext cx="397163" cy="43410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bg1"/>
                </a:solidFill>
              </a:rPr>
              <a:t>?</a:t>
            </a:r>
          </a:p>
        </p:txBody>
      </p:sp>
      <p:sp>
        <p:nvSpPr>
          <p:cNvPr id="5" name="Rounded Rectangle 4"/>
          <p:cNvSpPr/>
          <p:nvPr/>
        </p:nvSpPr>
        <p:spPr>
          <a:xfrm>
            <a:off x="2535382" y="3283291"/>
            <a:ext cx="6387053" cy="979878"/>
          </a:xfrm>
          <a:prstGeom prst="roundRect">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r>
              <a:rPr lang="en-US" dirty="0">
                <a:solidFill>
                  <a:schemeClr val="tx1"/>
                </a:solidFill>
              </a:rPr>
            </a:br>
            <a:r>
              <a:rPr lang="en-US" dirty="0">
                <a:solidFill>
                  <a:schemeClr val="tx1"/>
                </a:solidFill>
              </a:rPr>
              <a:t>ODE added a non-binary option for students, X = Non-Binary</a:t>
            </a:r>
          </a:p>
        </p:txBody>
      </p:sp>
      <p:sp>
        <p:nvSpPr>
          <p:cNvPr id="6" name="Rounded Rectangle 5"/>
          <p:cNvSpPr/>
          <p:nvPr/>
        </p:nvSpPr>
        <p:spPr>
          <a:xfrm>
            <a:off x="249382" y="4905507"/>
            <a:ext cx="4572001" cy="914400"/>
          </a:xfrm>
          <a:prstGeom prst="roundRect">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 students in transition programs, this should be the student's actual method of exit.</a:t>
            </a:r>
          </a:p>
        </p:txBody>
      </p:sp>
      <p:sp>
        <p:nvSpPr>
          <p:cNvPr id="8" name="Rounded Rectangle 7"/>
          <p:cNvSpPr/>
          <p:nvPr/>
        </p:nvSpPr>
        <p:spPr>
          <a:xfrm>
            <a:off x="5523343" y="4905507"/>
            <a:ext cx="6188365" cy="914400"/>
          </a:xfrm>
          <a:prstGeom prst="roundRect">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523344" y="4925169"/>
            <a:ext cx="6188365" cy="923330"/>
          </a:xfrm>
          <a:prstGeom prst="rect">
            <a:avLst/>
          </a:prstGeom>
        </p:spPr>
        <p:txBody>
          <a:bodyPr wrap="square">
            <a:spAutoFit/>
          </a:bodyPr>
          <a:lstStyle/>
          <a:p>
            <a:pPr algn="ctr"/>
            <a:r>
              <a:rPr lang="en-US" dirty="0"/>
              <a:t>If the student is 18 or older, they must sign an agreement</a:t>
            </a:r>
          </a:p>
          <a:p>
            <a:pPr algn="ctr"/>
            <a:r>
              <a:rPr lang="en-US" dirty="0"/>
              <a:t>to participate, otherwise their parent/guardian must </a:t>
            </a:r>
          </a:p>
          <a:p>
            <a:pPr algn="ctr"/>
            <a:r>
              <a:rPr lang="en-US" dirty="0"/>
              <a:t>sign an agreement to participate.</a:t>
            </a:r>
          </a:p>
        </p:txBody>
      </p:sp>
      <p:sp>
        <p:nvSpPr>
          <p:cNvPr id="10" name="TextBox 9"/>
          <p:cNvSpPr txBox="1"/>
          <p:nvPr/>
        </p:nvSpPr>
        <p:spPr>
          <a:xfrm>
            <a:off x="11582400" y="6488668"/>
            <a:ext cx="434109" cy="369332"/>
          </a:xfrm>
          <a:prstGeom prst="rect">
            <a:avLst/>
          </a:prstGeom>
          <a:noFill/>
        </p:spPr>
        <p:txBody>
          <a:bodyPr wrap="square" rtlCol="0">
            <a:spAutoFit/>
          </a:bodyPr>
          <a:lstStyle/>
          <a:p>
            <a:r>
              <a:rPr lang="en-US" dirty="0">
                <a:solidFill>
                  <a:schemeClr val="bg1"/>
                </a:solidFill>
              </a:rPr>
              <a:t>20</a:t>
            </a:r>
          </a:p>
        </p:txBody>
      </p:sp>
    </p:spTree>
    <p:extLst>
      <p:ext uri="{BB962C8B-B14F-4D97-AF65-F5344CB8AC3E}">
        <p14:creationId xmlns:p14="http://schemas.microsoft.com/office/powerpoint/2010/main" val="3483624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740" y="198120"/>
            <a:ext cx="5102860" cy="502920"/>
          </a:xfrm>
        </p:spPr>
        <p:txBody>
          <a:bodyPr>
            <a:noAutofit/>
          </a:bodyPr>
          <a:lstStyle/>
          <a:p>
            <a:r>
              <a:rPr lang="en-US" sz="3200" b="0" dirty="0">
                <a:solidFill>
                  <a:schemeClr val="accent6">
                    <a:lumMod val="75000"/>
                  </a:schemeClr>
                </a:solidFill>
                <a:latin typeface="Calibri Light" panose="020F0302020204030204" pitchFamily="34" charset="0"/>
              </a:rPr>
              <a:t>Student Interview Questions</a:t>
            </a:r>
          </a:p>
        </p:txBody>
      </p:sp>
      <p:sp>
        <p:nvSpPr>
          <p:cNvPr id="4" name="Text Placeholder 3"/>
          <p:cNvSpPr>
            <a:spLocks noGrp="1"/>
          </p:cNvSpPr>
          <p:nvPr>
            <p:ph type="body" sz="half" idx="2"/>
          </p:nvPr>
        </p:nvSpPr>
        <p:spPr>
          <a:xfrm>
            <a:off x="443345" y="1224270"/>
            <a:ext cx="3879274" cy="4572000"/>
          </a:xfr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a:normAutofit lnSpcReduction="10000"/>
          </a:bodyPr>
          <a:lstStyle/>
          <a:p>
            <a:endParaRPr lang="en-US" sz="2000" dirty="0"/>
          </a:p>
          <a:p>
            <a:r>
              <a:rPr lang="en-US" sz="2000" dirty="0"/>
              <a:t>STUDENT FUTURE PLANS</a:t>
            </a:r>
          </a:p>
          <a:p>
            <a:r>
              <a:rPr lang="en-US" sz="2000" dirty="0"/>
              <a:t>In the first part of this Q-section, you will encounter Questions 1-11. These are mostly regarding the student’s future plans.</a:t>
            </a:r>
          </a:p>
          <a:p>
            <a:pPr marL="342900" indent="-342900">
              <a:buFont typeface="Arial" panose="020B0604020202020204" pitchFamily="34" charset="0"/>
              <a:buChar char="•"/>
            </a:pPr>
            <a:r>
              <a:rPr lang="en-US" sz="2000" dirty="0"/>
              <a:t>Interview must be completed with the student</a:t>
            </a:r>
          </a:p>
          <a:p>
            <a:pPr marL="342900" indent="-342900">
              <a:buFont typeface="Arial" panose="020B0604020202020204" pitchFamily="34" charset="0"/>
              <a:buChar char="•"/>
            </a:pPr>
            <a:r>
              <a:rPr lang="en-US" sz="2000" dirty="0"/>
              <a:t>This interview may occur with parents during an IEP meeting</a:t>
            </a:r>
          </a:p>
          <a:p>
            <a:pPr marL="342900" indent="-342900">
              <a:buFont typeface="Arial" panose="020B0604020202020204" pitchFamily="34" charset="0"/>
              <a:buChar char="•"/>
            </a:pPr>
            <a:r>
              <a:rPr lang="en-US" sz="2000" dirty="0"/>
              <a:t>Allow this interaction to prepare the student and family for the required Follow-Up Interview that will happen one year after exit from high school</a:t>
            </a:r>
          </a:p>
          <a:p>
            <a:pPr marL="342900" indent="-342900">
              <a:buFont typeface="Arial" panose="020B0604020202020204" pitchFamily="34" charset="0"/>
              <a:buChar char="•"/>
            </a:pPr>
            <a:endParaRPr lang="en-US" sz="2000" dirty="0"/>
          </a:p>
        </p:txBody>
      </p:sp>
      <p:pic>
        <p:nvPicPr>
          <p:cNvPr id="6" name="Content Placeholder 5"/>
          <p:cNvPicPr>
            <a:picLocks noGrp="1" noChangeAspect="1"/>
          </p:cNvPicPr>
          <p:nvPr>
            <p:ph idx="1"/>
          </p:nvPr>
        </p:nvPicPr>
        <p:blipFill>
          <a:blip r:embed="rId2"/>
          <a:stretch>
            <a:fillRect/>
          </a:stretch>
        </p:blipFill>
        <p:spPr>
          <a:xfrm>
            <a:off x="4726585" y="904230"/>
            <a:ext cx="7220806" cy="521208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1582400" y="6488668"/>
            <a:ext cx="434109" cy="369332"/>
          </a:xfrm>
          <a:prstGeom prst="rect">
            <a:avLst/>
          </a:prstGeom>
          <a:noFill/>
        </p:spPr>
        <p:txBody>
          <a:bodyPr wrap="square" rtlCol="0">
            <a:spAutoFit/>
          </a:bodyPr>
          <a:lstStyle/>
          <a:p>
            <a:r>
              <a:rPr lang="en-US" dirty="0">
                <a:solidFill>
                  <a:schemeClr val="bg1"/>
                </a:solidFill>
              </a:rPr>
              <a:t>21</a:t>
            </a:r>
          </a:p>
        </p:txBody>
      </p:sp>
    </p:spTree>
    <p:extLst>
      <p:ext uri="{BB962C8B-B14F-4D97-AF65-F5344CB8AC3E}">
        <p14:creationId xmlns:p14="http://schemas.microsoft.com/office/powerpoint/2010/main" val="186626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8932" y="150489"/>
            <a:ext cx="5080000" cy="554181"/>
          </a:xfrm>
        </p:spPr>
        <p:txBody>
          <a:bodyPr>
            <a:noAutofit/>
          </a:bodyPr>
          <a:lstStyle/>
          <a:p>
            <a:r>
              <a:rPr lang="en-US" sz="3200" b="0" dirty="0">
                <a:solidFill>
                  <a:schemeClr val="accent6">
                    <a:lumMod val="75000"/>
                  </a:schemeClr>
                </a:solidFill>
                <a:latin typeface="Calibri Light" panose="020F0302020204030204" pitchFamily="34" charset="0"/>
              </a:rPr>
              <a:t>Student Interview Questions</a:t>
            </a:r>
          </a:p>
        </p:txBody>
      </p:sp>
      <p:sp>
        <p:nvSpPr>
          <p:cNvPr id="4" name="Text Placeholder 3"/>
          <p:cNvSpPr>
            <a:spLocks noGrp="1"/>
          </p:cNvSpPr>
          <p:nvPr>
            <p:ph type="body" sz="half" idx="2"/>
          </p:nvPr>
        </p:nvSpPr>
        <p:spPr>
          <a:xfrm>
            <a:off x="378692" y="1408541"/>
            <a:ext cx="3840480" cy="4297680"/>
          </a:xfrm>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endParaRPr lang="en-US" sz="2000" dirty="0"/>
          </a:p>
          <a:p>
            <a:r>
              <a:rPr lang="en-US" sz="2200" dirty="0"/>
              <a:t>AGENCIES AND SERVICES</a:t>
            </a:r>
          </a:p>
          <a:p>
            <a:r>
              <a:rPr lang="en-US" sz="2200" dirty="0"/>
              <a:t>The final questions of this student interview are Questions 12a-12g.</a:t>
            </a:r>
          </a:p>
          <a:p>
            <a:r>
              <a:rPr lang="en-US" sz="2200" dirty="0"/>
              <a:t>These questions are directed towards the student’s knowledge of agencies and services for assistance.</a:t>
            </a:r>
          </a:p>
          <a:p>
            <a:pPr marL="285750" indent="-285750">
              <a:buFont typeface="Arial" panose="020B0604020202020204" pitchFamily="34" charset="0"/>
              <a:buChar char="•"/>
            </a:pPr>
            <a:r>
              <a:rPr lang="en-US" sz="2200" dirty="0"/>
              <a:t>Assist the student with any future needs or questions regarding agencies and services  </a:t>
            </a:r>
          </a:p>
          <a:p>
            <a:pPr marL="285750" indent="-285750">
              <a:buFont typeface="Arial" panose="020B0604020202020204" pitchFamily="34" charset="0"/>
              <a:buChar char="•"/>
            </a:pPr>
            <a:r>
              <a:rPr lang="en-US" sz="2200" dirty="0"/>
              <a:t>Have resources available to be able assist students with services in their future</a:t>
            </a:r>
          </a:p>
          <a:p>
            <a:pPr marL="285750" indent="-285750">
              <a:buFont typeface="Arial" panose="020B0604020202020204" pitchFamily="34" charset="0"/>
              <a:buChar char="•"/>
            </a:pPr>
            <a:endParaRPr lang="en-US" sz="2000" dirty="0"/>
          </a:p>
          <a:p>
            <a:endParaRPr lang="en-US" sz="2000" dirty="0"/>
          </a:p>
        </p:txBody>
      </p:sp>
      <p:pic>
        <p:nvPicPr>
          <p:cNvPr id="6" name="Content Placeholder 5"/>
          <p:cNvPicPr>
            <a:picLocks noGrp="1" noChangeAspect="1"/>
          </p:cNvPicPr>
          <p:nvPr>
            <p:ph idx="1"/>
          </p:nvPr>
        </p:nvPicPr>
        <p:blipFill>
          <a:blip r:embed="rId2"/>
          <a:stretch>
            <a:fillRect/>
          </a:stretch>
        </p:blipFill>
        <p:spPr>
          <a:xfrm>
            <a:off x="4619920" y="951341"/>
            <a:ext cx="7220807" cy="5212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1582400" y="6488668"/>
            <a:ext cx="434109" cy="369332"/>
          </a:xfrm>
          <a:prstGeom prst="rect">
            <a:avLst/>
          </a:prstGeom>
          <a:noFill/>
        </p:spPr>
        <p:txBody>
          <a:bodyPr wrap="square" rtlCol="0">
            <a:spAutoFit/>
          </a:bodyPr>
          <a:lstStyle/>
          <a:p>
            <a:r>
              <a:rPr lang="en-US" dirty="0">
                <a:solidFill>
                  <a:schemeClr val="bg1"/>
                </a:solidFill>
              </a:rPr>
              <a:t>22</a:t>
            </a:r>
          </a:p>
        </p:txBody>
      </p:sp>
    </p:spTree>
    <p:extLst>
      <p:ext uri="{BB962C8B-B14F-4D97-AF65-F5344CB8AC3E}">
        <p14:creationId xmlns:p14="http://schemas.microsoft.com/office/powerpoint/2010/main" val="2913482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55" y="175490"/>
            <a:ext cx="4267200" cy="518391"/>
          </a:xfrm>
        </p:spPr>
        <p:txBody>
          <a:bodyPr>
            <a:normAutofit fontScale="90000"/>
          </a:bodyPr>
          <a:lstStyle/>
          <a:p>
            <a:br>
              <a:rPr lang="en-US" dirty="0"/>
            </a:br>
            <a:r>
              <a:rPr lang="en-US" sz="3600" b="0" dirty="0">
                <a:solidFill>
                  <a:schemeClr val="accent4"/>
                </a:solidFill>
                <a:latin typeface="Calibri Light" panose="020F0302020204030204" pitchFamily="34" charset="0"/>
              </a:rPr>
              <a:t>Contact Information</a:t>
            </a:r>
          </a:p>
        </p:txBody>
      </p:sp>
      <p:sp>
        <p:nvSpPr>
          <p:cNvPr id="4" name="Text Placeholder 3"/>
          <p:cNvSpPr>
            <a:spLocks noGrp="1"/>
          </p:cNvSpPr>
          <p:nvPr>
            <p:ph type="body" sz="half" idx="2"/>
          </p:nvPr>
        </p:nvSpPr>
        <p:spPr>
          <a:xfrm>
            <a:off x="303534" y="696751"/>
            <a:ext cx="5191855" cy="4645890"/>
          </a:xfrm>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r>
              <a:rPr lang="en-US" sz="2000" dirty="0"/>
              <a:t>CONTACTS Section, C1-C5</a:t>
            </a:r>
          </a:p>
          <a:p>
            <a:pPr marL="342900" indent="-342900">
              <a:buFont typeface="Arial" panose="020B0604020202020204" pitchFamily="34" charset="0"/>
              <a:buChar char="•"/>
            </a:pPr>
            <a:r>
              <a:rPr lang="en-US" sz="2000" dirty="0"/>
              <a:t>Have the student continue with this section-their input will be extremely helpful</a:t>
            </a:r>
          </a:p>
          <a:p>
            <a:pPr marL="342900" indent="-342900">
              <a:buFont typeface="Arial" panose="020B0604020202020204" pitchFamily="34" charset="0"/>
              <a:buChar char="•"/>
            </a:pPr>
            <a:r>
              <a:rPr lang="en-US" sz="2000" b="1" dirty="0"/>
              <a:t>Beginning with the student </a:t>
            </a:r>
            <a:r>
              <a:rPr lang="en-US" sz="2000" dirty="0"/>
              <a:t>and carrying through to a close friend, contacts are a VERY IMPORTANT part of the Exit Interview</a:t>
            </a:r>
          </a:p>
          <a:p>
            <a:pPr marL="342900" indent="-342900">
              <a:buFont typeface="Arial" panose="020B0604020202020204" pitchFamily="34" charset="0"/>
              <a:buChar char="•"/>
            </a:pPr>
            <a:r>
              <a:rPr lang="en-US" sz="2000" dirty="0"/>
              <a:t>This collection will provide helpful contact information for the Follow-Up Interview </a:t>
            </a:r>
          </a:p>
          <a:p>
            <a:pPr marL="342900" indent="-342900">
              <a:buFont typeface="Arial" panose="020B0604020202020204" pitchFamily="34" charset="0"/>
              <a:buChar char="•"/>
            </a:pPr>
            <a:r>
              <a:rPr lang="en-US" sz="2000" dirty="0"/>
              <a:t>Collect as much information as you can during this opportunity</a:t>
            </a:r>
          </a:p>
          <a:p>
            <a:pPr marL="342900" indent="-342900">
              <a:buFont typeface="Arial" panose="020B0604020202020204" pitchFamily="34" charset="0"/>
              <a:buChar char="•"/>
            </a:pPr>
            <a:r>
              <a:rPr lang="en-US" sz="2000" dirty="0"/>
              <a:t>An additional question to ask is: </a:t>
            </a:r>
          </a:p>
          <a:p>
            <a:r>
              <a:rPr lang="en-US" sz="2000" i="1" dirty="0">
                <a:solidFill>
                  <a:schemeClr val="bg1"/>
                </a:solidFill>
              </a:rPr>
              <a:t>Is there someone in particular you would like to choose to conduct your Follow-Up Interview?  </a:t>
            </a:r>
            <a:r>
              <a:rPr lang="en-US" sz="2000" dirty="0">
                <a:solidFill>
                  <a:schemeClr val="bg1"/>
                </a:solidFill>
              </a:rPr>
              <a:t>Enter name into </a:t>
            </a:r>
            <a:r>
              <a:rPr lang="en-US" sz="2000" i="1" dirty="0">
                <a:solidFill>
                  <a:schemeClr val="bg1"/>
                </a:solidFill>
              </a:rPr>
              <a:t>Preferred Follow-Up Interviewer </a:t>
            </a:r>
            <a:r>
              <a:rPr lang="en-US" sz="2000" dirty="0"/>
              <a:t>(C1)</a:t>
            </a:r>
          </a:p>
          <a:p>
            <a:pPr marL="342900" indent="-342900">
              <a:buFont typeface="Arial" panose="020B0604020202020204" pitchFamily="34" charset="0"/>
              <a:buChar char="•"/>
            </a:pPr>
            <a:endParaRPr lang="en-US" sz="2000"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958" y="2775569"/>
            <a:ext cx="4816763" cy="290789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0" name="Right Arrow Callout 9"/>
          <p:cNvSpPr/>
          <p:nvPr/>
        </p:nvSpPr>
        <p:spPr>
          <a:xfrm>
            <a:off x="230526" y="5404393"/>
            <a:ext cx="8589818" cy="515521"/>
          </a:xfrm>
          <a:prstGeom prst="right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Remember to  click </a:t>
            </a:r>
            <a:r>
              <a:rPr lang="en-US" i="1" dirty="0"/>
              <a:t>                                 </a:t>
            </a:r>
            <a:r>
              <a:rPr lang="en-US" dirty="0"/>
              <a:t>after each addition</a:t>
            </a:r>
          </a:p>
        </p:txBody>
      </p:sp>
      <p:sp>
        <p:nvSpPr>
          <p:cNvPr id="5" name="TextBox 4"/>
          <p:cNvSpPr txBox="1"/>
          <p:nvPr/>
        </p:nvSpPr>
        <p:spPr>
          <a:xfrm>
            <a:off x="2179782" y="5488830"/>
            <a:ext cx="1579418" cy="369332"/>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rPr>
              <a:t>Save Contact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0180" y="66851"/>
            <a:ext cx="6060321" cy="2534688"/>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5"/>
          <a:stretch>
            <a:fillRect/>
          </a:stretch>
        </p:blipFill>
        <p:spPr>
          <a:xfrm>
            <a:off x="5708456" y="5790591"/>
            <a:ext cx="5865864" cy="816796"/>
          </a:xfrm>
          <a:prstGeom prst="rect">
            <a:avLst/>
          </a:prstGeom>
        </p:spPr>
      </p:pic>
      <p:sp>
        <p:nvSpPr>
          <p:cNvPr id="8" name="TextBox 7"/>
          <p:cNvSpPr txBox="1"/>
          <p:nvPr/>
        </p:nvSpPr>
        <p:spPr>
          <a:xfrm>
            <a:off x="6685437" y="5764375"/>
            <a:ext cx="3911901" cy="369332"/>
          </a:xfrm>
          <a:prstGeom prst="rect">
            <a:avLst/>
          </a:prstGeom>
          <a:noFill/>
        </p:spPr>
        <p:txBody>
          <a:bodyPr wrap="square" rtlCol="0">
            <a:spAutoFit/>
          </a:bodyPr>
          <a:lstStyle/>
          <a:p>
            <a:r>
              <a:rPr lang="en-US" dirty="0">
                <a:solidFill>
                  <a:schemeClr val="bg1"/>
                </a:solidFill>
              </a:rPr>
              <a:t>This is result the of adding Contact info</a:t>
            </a:r>
          </a:p>
        </p:txBody>
      </p:sp>
      <p:sp>
        <p:nvSpPr>
          <p:cNvPr id="11" name="TextBox 10"/>
          <p:cNvSpPr txBox="1"/>
          <p:nvPr/>
        </p:nvSpPr>
        <p:spPr>
          <a:xfrm>
            <a:off x="11696700" y="6488668"/>
            <a:ext cx="434109" cy="369332"/>
          </a:xfrm>
          <a:prstGeom prst="rect">
            <a:avLst/>
          </a:prstGeom>
          <a:noFill/>
        </p:spPr>
        <p:txBody>
          <a:bodyPr wrap="square" rtlCol="0">
            <a:spAutoFit/>
          </a:bodyPr>
          <a:lstStyle/>
          <a:p>
            <a:r>
              <a:rPr lang="en-US" dirty="0">
                <a:solidFill>
                  <a:schemeClr val="bg1"/>
                </a:solidFill>
              </a:rPr>
              <a:t>23</a:t>
            </a:r>
          </a:p>
        </p:txBody>
      </p:sp>
    </p:spTree>
    <p:extLst>
      <p:ext uri="{BB962C8B-B14F-4D97-AF65-F5344CB8AC3E}">
        <p14:creationId xmlns:p14="http://schemas.microsoft.com/office/powerpoint/2010/main" val="3010687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536" y="46296"/>
            <a:ext cx="8628827" cy="593642"/>
          </a:xfrm>
        </p:spPr>
        <p:txBody>
          <a:bodyPr>
            <a:normAutofit/>
          </a:bodyPr>
          <a:lstStyle/>
          <a:p>
            <a:r>
              <a:rPr lang="en-US" sz="3200" b="0" dirty="0">
                <a:solidFill>
                  <a:schemeClr val="accent4"/>
                </a:solidFill>
                <a:latin typeface="Calibri Light" panose="020F0302020204030204" pitchFamily="34" charset="0"/>
              </a:rPr>
              <a:t>Contact Information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128" y="744757"/>
            <a:ext cx="2964175" cy="1573780"/>
          </a:xfrm>
          <a:prstGeom prst="rect">
            <a:avLst/>
          </a:prstGeom>
          <a:ln>
            <a:solidFill>
              <a:schemeClr val="tx1"/>
            </a:solidFill>
          </a:ln>
        </p:spPr>
      </p:pic>
      <p:sp>
        <p:nvSpPr>
          <p:cNvPr id="6" name="Title 1"/>
          <p:cNvSpPr txBox="1">
            <a:spLocks/>
          </p:cNvSpPr>
          <p:nvPr/>
        </p:nvSpPr>
        <p:spPr>
          <a:xfrm>
            <a:off x="4893284" y="4948020"/>
            <a:ext cx="7093526" cy="1450477"/>
          </a:xfrm>
          <a:prstGeom prst="rect">
            <a:avLst/>
          </a:prstGeom>
          <a:solidFill>
            <a:schemeClr val="accent4">
              <a:lumMod val="60000"/>
              <a:lumOff val="40000"/>
            </a:schemeClr>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2000" b="0" dirty="0">
                <a:solidFill>
                  <a:schemeClr val="bg1"/>
                </a:solidFill>
                <a:latin typeface="+mn-lt"/>
              </a:rPr>
              <a:t>Both English and Spanish versions are found on the</a:t>
            </a:r>
          </a:p>
          <a:p>
            <a:pPr algn="ctr"/>
            <a:r>
              <a:rPr lang="en-US" sz="2000" b="0" dirty="0">
                <a:solidFill>
                  <a:schemeClr val="bg1"/>
                </a:solidFill>
                <a:latin typeface="+mn-lt"/>
              </a:rPr>
              <a:t> OTE website under: </a:t>
            </a:r>
          </a:p>
          <a:p>
            <a:pPr algn="ctr"/>
            <a:r>
              <a:rPr lang="en-US" sz="2000" b="0" dirty="0">
                <a:solidFill>
                  <a:schemeClr val="bg1"/>
                </a:solidFill>
                <a:latin typeface="+mn-lt"/>
              </a:rPr>
              <a:t>https://transitionoregon.org/post-school-outcomes/exit-interview/</a:t>
            </a:r>
          </a:p>
        </p:txBody>
      </p:sp>
      <p:sp>
        <p:nvSpPr>
          <p:cNvPr id="8" name="TextBox 7"/>
          <p:cNvSpPr txBox="1"/>
          <p:nvPr/>
        </p:nvSpPr>
        <p:spPr>
          <a:xfrm>
            <a:off x="161206" y="4092543"/>
            <a:ext cx="4570347" cy="230832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dirty="0">
                <a:solidFill>
                  <a:schemeClr val="bg1"/>
                </a:solidFill>
              </a:rPr>
              <a:t>The PSO Postcard</a:t>
            </a:r>
          </a:p>
          <a:p>
            <a:pPr marL="285750" indent="-285750">
              <a:buFont typeface="Arial" panose="020B0604020202020204" pitchFamily="34" charset="0"/>
              <a:buChar char="•"/>
            </a:pPr>
            <a:r>
              <a:rPr lang="en-US" sz="2000" dirty="0">
                <a:solidFill>
                  <a:schemeClr val="bg1"/>
                </a:solidFill>
              </a:rPr>
              <a:t>Introduce the student to the postcard</a:t>
            </a:r>
          </a:p>
          <a:p>
            <a:pPr marL="285750" indent="-285750">
              <a:buFont typeface="Arial" panose="020B0604020202020204" pitchFamily="34" charset="0"/>
              <a:buChar char="•"/>
            </a:pPr>
            <a:r>
              <a:rPr lang="en-US" sz="2000" dirty="0">
                <a:solidFill>
                  <a:schemeClr val="bg1"/>
                </a:solidFill>
              </a:rPr>
              <a:t>Familiarize student with the item that will remind them of the upcoming important Follow-Up Interview</a:t>
            </a:r>
          </a:p>
          <a:p>
            <a:pPr marL="285750" indent="-285750">
              <a:buFont typeface="Arial" panose="020B0604020202020204" pitchFamily="34" charset="0"/>
              <a:buChar char="•"/>
            </a:pPr>
            <a:r>
              <a:rPr lang="en-US" sz="2000" dirty="0">
                <a:solidFill>
                  <a:schemeClr val="bg1"/>
                </a:solidFill>
              </a:rPr>
              <a:t>Have them personally address a PSO postcard to themselves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3283" y="1355934"/>
            <a:ext cx="7093527" cy="3501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452029" y="588012"/>
            <a:ext cx="4378036" cy="646331"/>
          </a:xfrm>
          <a:prstGeom prst="rect">
            <a:avLst/>
          </a:prstGeom>
          <a:solidFill>
            <a:schemeClr val="accent4">
              <a:lumMod val="60000"/>
              <a:lumOff val="40000"/>
            </a:schemeClr>
          </a:solidFill>
        </p:spPr>
        <p:txBody>
          <a:bodyPr wrap="square" rtlCol="0">
            <a:spAutoFit/>
          </a:bodyPr>
          <a:lstStyle/>
          <a:p>
            <a:pPr algn="ctr"/>
            <a:r>
              <a:rPr lang="en-US" dirty="0">
                <a:solidFill>
                  <a:schemeClr val="bg1"/>
                </a:solidFill>
              </a:rPr>
              <a:t>Enter the Postcard information in the </a:t>
            </a:r>
          </a:p>
          <a:p>
            <a:pPr algn="ctr"/>
            <a:r>
              <a:rPr lang="en-US" dirty="0">
                <a:solidFill>
                  <a:schemeClr val="bg1"/>
                </a:solidFill>
              </a:rPr>
              <a:t>PSO Exit App if this is a new address</a:t>
            </a:r>
          </a:p>
        </p:txBody>
      </p:sp>
      <p:sp>
        <p:nvSpPr>
          <p:cNvPr id="9" name="TextBox 8"/>
          <p:cNvSpPr txBox="1"/>
          <p:nvPr/>
        </p:nvSpPr>
        <p:spPr>
          <a:xfrm>
            <a:off x="11639611" y="6488668"/>
            <a:ext cx="434109" cy="369332"/>
          </a:xfrm>
          <a:prstGeom prst="rect">
            <a:avLst/>
          </a:prstGeom>
          <a:noFill/>
        </p:spPr>
        <p:txBody>
          <a:bodyPr wrap="square" rtlCol="0">
            <a:spAutoFit/>
          </a:bodyPr>
          <a:lstStyle/>
          <a:p>
            <a:r>
              <a:rPr lang="en-US" dirty="0">
                <a:solidFill>
                  <a:schemeClr val="bg1"/>
                </a:solidFill>
              </a:rPr>
              <a:t>24</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277" y="2318537"/>
            <a:ext cx="2964589" cy="1649513"/>
          </a:xfrm>
          <a:prstGeom prst="rect">
            <a:avLst/>
          </a:prstGeom>
          <a:ln>
            <a:solidFill>
              <a:schemeClr val="tx1"/>
            </a:solidFill>
          </a:ln>
        </p:spPr>
      </p:pic>
    </p:spTree>
    <p:extLst>
      <p:ext uri="{BB962C8B-B14F-4D97-AF65-F5344CB8AC3E}">
        <p14:creationId xmlns:p14="http://schemas.microsoft.com/office/powerpoint/2010/main" val="3690320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661" y="128373"/>
            <a:ext cx="5606473" cy="522225"/>
          </a:xfrm>
        </p:spPr>
        <p:txBody>
          <a:bodyPr>
            <a:noAutofit/>
          </a:bodyPr>
          <a:lstStyle/>
          <a:p>
            <a:r>
              <a:rPr lang="en-US" sz="3200" b="0" dirty="0">
                <a:latin typeface="Calibri Light" panose="020F0302020204030204" pitchFamily="34" charset="0"/>
              </a:rPr>
              <a:t>Submission Process</a:t>
            </a:r>
          </a:p>
        </p:txBody>
      </p:sp>
      <p:sp>
        <p:nvSpPr>
          <p:cNvPr id="5" name="TextBox 4"/>
          <p:cNvSpPr txBox="1"/>
          <p:nvPr/>
        </p:nvSpPr>
        <p:spPr>
          <a:xfrm>
            <a:off x="7093526" y="196138"/>
            <a:ext cx="3749964" cy="923330"/>
          </a:xfrm>
          <a:prstGeom prst="rect">
            <a:avLst/>
          </a:prstGeom>
          <a:solidFill>
            <a:schemeClr val="accent1"/>
          </a:solidFill>
        </p:spPr>
        <p:txBody>
          <a:bodyPr wrap="square" rtlCol="0">
            <a:spAutoFit/>
          </a:bodyPr>
          <a:lstStyle/>
          <a:p>
            <a:r>
              <a:rPr lang="en-US" dirty="0">
                <a:solidFill>
                  <a:schemeClr val="bg1"/>
                </a:solidFill>
              </a:rPr>
              <a:t>Submission of Information:</a:t>
            </a:r>
          </a:p>
          <a:p>
            <a:pPr marL="342900" indent="-342900">
              <a:buFont typeface="Arial" panose="020B0604020202020204" pitchFamily="34" charset="0"/>
              <a:buChar char="•"/>
            </a:pPr>
            <a:r>
              <a:rPr lang="en-US" dirty="0">
                <a:solidFill>
                  <a:schemeClr val="bg1"/>
                </a:solidFill>
              </a:rPr>
              <a:t>When you are </a:t>
            </a:r>
            <a:r>
              <a:rPr lang="en-US" b="1" dirty="0">
                <a:solidFill>
                  <a:schemeClr val="bg1"/>
                </a:solidFill>
              </a:rPr>
              <a:t>totally</a:t>
            </a:r>
            <a:r>
              <a:rPr lang="en-US" dirty="0">
                <a:solidFill>
                  <a:schemeClr val="bg1"/>
                </a:solidFill>
              </a:rPr>
              <a:t> complete, click </a:t>
            </a:r>
            <a:endParaRPr lang="en-US" b="1" i="1" dirty="0">
              <a:solidFill>
                <a:schemeClr val="bg1"/>
              </a:solidFill>
            </a:endParaRPr>
          </a:p>
        </p:txBody>
      </p:sp>
      <p:sp>
        <p:nvSpPr>
          <p:cNvPr id="9" name="TextBox 8"/>
          <p:cNvSpPr txBox="1"/>
          <p:nvPr/>
        </p:nvSpPr>
        <p:spPr>
          <a:xfrm>
            <a:off x="219134" y="4412886"/>
            <a:ext cx="5914147" cy="1754326"/>
          </a:xfrm>
          <a:prstGeom prst="rect">
            <a:avLst/>
          </a:prstGeom>
          <a:solidFill>
            <a:schemeClr val="accent1"/>
          </a:solidFill>
        </p:spPr>
        <p:txBody>
          <a:bodyPr wrap="square" rtlCol="0">
            <a:spAutoFit/>
          </a:bodyPr>
          <a:lstStyle/>
          <a:p>
            <a:r>
              <a:rPr lang="en-US" dirty="0">
                <a:solidFill>
                  <a:schemeClr val="bg1"/>
                </a:solidFill>
              </a:rPr>
              <a:t>After completing and submitting your interview</a:t>
            </a:r>
            <a:endParaRPr lang="en-US" i="1" dirty="0">
              <a:solidFill>
                <a:schemeClr val="bg1"/>
              </a:solidFill>
            </a:endParaRPr>
          </a:p>
          <a:p>
            <a:pPr marL="342900" indent="-342900">
              <a:buFont typeface="Arial" panose="020B0604020202020204" pitchFamily="34" charset="0"/>
              <a:buChar char="•"/>
            </a:pPr>
            <a:r>
              <a:rPr lang="en-US" dirty="0">
                <a:solidFill>
                  <a:schemeClr val="bg1"/>
                </a:solidFill>
              </a:rPr>
              <a:t>You can return to your interview for any edits or updates that are needed</a:t>
            </a:r>
          </a:p>
          <a:p>
            <a:pPr marL="342900" indent="-342900">
              <a:buFont typeface="Arial" panose="020B0604020202020204" pitchFamily="34" charset="0"/>
              <a:buChar char="•"/>
            </a:pPr>
            <a:r>
              <a:rPr lang="en-US" dirty="0">
                <a:solidFill>
                  <a:schemeClr val="bg1"/>
                </a:solidFill>
              </a:rPr>
              <a:t>To do so, click </a:t>
            </a:r>
            <a:r>
              <a:rPr lang="en-US" b="1" i="1" dirty="0">
                <a:solidFill>
                  <a:srgbClr val="FFC000"/>
                </a:solidFill>
              </a:rPr>
              <a:t>                   </a:t>
            </a:r>
          </a:p>
          <a:p>
            <a:pPr marL="342900" indent="-342900">
              <a:buFont typeface="Arial" panose="020B0604020202020204" pitchFamily="34" charset="0"/>
              <a:buChar char="•"/>
            </a:pPr>
            <a:r>
              <a:rPr lang="en-US" b="1" i="1" dirty="0">
                <a:solidFill>
                  <a:srgbClr val="FFC000"/>
                </a:solidFill>
              </a:rPr>
              <a:t> </a:t>
            </a:r>
            <a:r>
              <a:rPr lang="en-US" dirty="0">
                <a:solidFill>
                  <a:schemeClr val="bg1"/>
                </a:solidFill>
              </a:rPr>
              <a:t>and proceed with  edits or revisions</a:t>
            </a:r>
          </a:p>
          <a:p>
            <a:pPr marL="342900" indent="-342900">
              <a:buFont typeface="Arial" panose="020B0604020202020204" pitchFamily="34" charset="0"/>
              <a:buChar char="•"/>
            </a:pPr>
            <a:r>
              <a:rPr lang="en-US" dirty="0">
                <a:solidFill>
                  <a:schemeClr val="bg1"/>
                </a:solidFill>
              </a:rPr>
              <a:t>Click                      button when done</a:t>
            </a:r>
          </a:p>
        </p:txBody>
      </p:sp>
      <p:sp>
        <p:nvSpPr>
          <p:cNvPr id="8" name="TextBox 7"/>
          <p:cNvSpPr txBox="1"/>
          <p:nvPr/>
        </p:nvSpPr>
        <p:spPr>
          <a:xfrm>
            <a:off x="437018" y="1019340"/>
            <a:ext cx="4754139" cy="923330"/>
          </a:xfrm>
          <a:prstGeom prst="rect">
            <a:avLst/>
          </a:prstGeom>
          <a:solidFill>
            <a:schemeClr val="accent5"/>
          </a:solidFill>
          <a:ln w="38100">
            <a:noFill/>
          </a:ln>
        </p:spPr>
        <p:txBody>
          <a:bodyPr wrap="square" rtlCol="0">
            <a:spAutoFit/>
          </a:bodyPr>
          <a:lstStyle/>
          <a:p>
            <a:r>
              <a:rPr lang="en-US" dirty="0">
                <a:solidFill>
                  <a:schemeClr val="bg1"/>
                </a:solidFill>
              </a:rPr>
              <a:t>If you need to return and continue working on your interview, you can return and do so by clicking on your student name and continuing</a:t>
            </a:r>
          </a:p>
        </p:txBody>
      </p:sp>
      <p:pic>
        <p:nvPicPr>
          <p:cNvPr id="12" name="Picture 11"/>
          <p:cNvPicPr>
            <a:picLocks noChangeAspect="1"/>
          </p:cNvPicPr>
          <p:nvPr/>
        </p:nvPicPr>
        <p:blipFill>
          <a:blip r:embed="rId3"/>
          <a:stretch>
            <a:fillRect/>
          </a:stretch>
        </p:blipFill>
        <p:spPr>
          <a:xfrm>
            <a:off x="600246" y="2118346"/>
            <a:ext cx="4427682" cy="179356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3" name="Right Arrow 12"/>
          <p:cNvSpPr/>
          <p:nvPr/>
        </p:nvSpPr>
        <p:spPr>
          <a:xfrm>
            <a:off x="1374213" y="3507506"/>
            <a:ext cx="530637" cy="21342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 name="Rounded Rectangle 2"/>
          <p:cNvSpPr/>
          <p:nvPr/>
        </p:nvSpPr>
        <p:spPr>
          <a:xfrm>
            <a:off x="8072902" y="768800"/>
            <a:ext cx="868219" cy="309748"/>
          </a:xfrm>
          <a:prstGeom prst="roundRect">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bg1"/>
                </a:solidFill>
              </a:rPr>
              <a:t>Submit</a:t>
            </a:r>
          </a:p>
        </p:txBody>
      </p:sp>
      <p:sp>
        <p:nvSpPr>
          <p:cNvPr id="7" name="Rounded Rectangle 6"/>
          <p:cNvSpPr/>
          <p:nvPr/>
        </p:nvSpPr>
        <p:spPr>
          <a:xfrm>
            <a:off x="2206419" y="5181498"/>
            <a:ext cx="2910850" cy="408623"/>
          </a:xfrm>
          <a:prstGeom prst="roundRect">
            <a:avLst/>
          </a:prstGeom>
          <a:solidFill>
            <a:srgbClr val="FF9900"/>
          </a:solidFill>
          <a:ln>
            <a:noFill/>
          </a:ln>
          <a:effectLst>
            <a:outerShdw blurRad="50800" dist="38100" dir="2700000" algn="tl" rotWithShape="0">
              <a:prstClr val="black">
                <a:alpha val="40000"/>
              </a:prstClr>
            </a:outerShdw>
          </a:effectLst>
        </p:spPr>
        <p:txBody>
          <a:bodyPr wrap="none">
            <a:spAutoFit/>
          </a:bodyPr>
          <a:lstStyle/>
          <a:p>
            <a:r>
              <a:rPr lang="en-US" b="1" i="1" dirty="0">
                <a:solidFill>
                  <a:schemeClr val="bg1"/>
                </a:solidFill>
              </a:rPr>
              <a:t>Unlock Completed Interview</a:t>
            </a:r>
          </a:p>
        </p:txBody>
      </p:sp>
      <p:sp>
        <p:nvSpPr>
          <p:cNvPr id="14" name="TextBox 13"/>
          <p:cNvSpPr txBox="1"/>
          <p:nvPr/>
        </p:nvSpPr>
        <p:spPr>
          <a:xfrm>
            <a:off x="6592883" y="3129857"/>
            <a:ext cx="901426" cy="408623"/>
          </a:xfrm>
          <a:prstGeom prst="round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b="1" dirty="0">
                <a:solidFill>
                  <a:schemeClr val="bg1"/>
                </a:solidFill>
              </a:rPr>
              <a:t>&lt;</a:t>
            </a:r>
            <a:r>
              <a:rPr lang="en-US" dirty="0">
                <a:solidFill>
                  <a:schemeClr val="bg1"/>
                </a:solidFill>
              </a:rPr>
              <a:t> Back</a:t>
            </a:r>
          </a:p>
        </p:txBody>
      </p:sp>
      <p:sp>
        <p:nvSpPr>
          <p:cNvPr id="16" name="TextBox 15"/>
          <p:cNvSpPr txBox="1"/>
          <p:nvPr/>
        </p:nvSpPr>
        <p:spPr>
          <a:xfrm>
            <a:off x="7537689" y="3166762"/>
            <a:ext cx="4269828" cy="923330"/>
          </a:xfrm>
          <a:prstGeom prst="rect">
            <a:avLst/>
          </a:prstGeom>
          <a:solidFill>
            <a:schemeClr val="accent5"/>
          </a:solidFill>
        </p:spPr>
        <p:txBody>
          <a:bodyPr wrap="square" rtlCol="0">
            <a:spAutoFit/>
          </a:bodyPr>
          <a:lstStyle/>
          <a:p>
            <a:r>
              <a:rPr lang="en-US" dirty="0">
                <a:solidFill>
                  <a:schemeClr val="bg1"/>
                </a:solidFill>
              </a:rPr>
              <a:t>Use the </a:t>
            </a:r>
            <a:r>
              <a:rPr lang="en-US" i="1" dirty="0">
                <a:solidFill>
                  <a:schemeClr val="bg1"/>
                </a:solidFill>
              </a:rPr>
              <a:t>Back</a:t>
            </a:r>
            <a:r>
              <a:rPr lang="en-US" dirty="0">
                <a:solidFill>
                  <a:schemeClr val="bg1"/>
                </a:solidFill>
              </a:rPr>
              <a:t> button to return to the main Dashboard, your interview record will show </a:t>
            </a:r>
            <a:r>
              <a:rPr lang="en-US" i="1" dirty="0">
                <a:solidFill>
                  <a:schemeClr val="bg1"/>
                </a:solidFill>
              </a:rPr>
              <a:t>Incomplete</a:t>
            </a:r>
            <a:r>
              <a:rPr lang="en-US" dirty="0">
                <a:solidFill>
                  <a:schemeClr val="bg1"/>
                </a:solidFill>
              </a:rPr>
              <a:t> for this student</a:t>
            </a:r>
          </a:p>
        </p:txBody>
      </p:sp>
      <p:sp>
        <p:nvSpPr>
          <p:cNvPr id="17" name="Rounded Rectangle 16"/>
          <p:cNvSpPr/>
          <p:nvPr/>
        </p:nvSpPr>
        <p:spPr>
          <a:xfrm>
            <a:off x="1233129" y="5845307"/>
            <a:ext cx="868219" cy="309748"/>
          </a:xfrm>
          <a:prstGeom prst="roundRect">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bg1"/>
                </a:solidFill>
              </a:rPr>
              <a:t>Submit</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0463" y="1214407"/>
            <a:ext cx="5800435" cy="1915450"/>
          </a:xfrm>
          <a:prstGeom prst="rect">
            <a:avLst/>
          </a:prstGeom>
          <a:ln w="9525">
            <a:solidFill>
              <a:schemeClr val="tx1"/>
            </a:solidFill>
          </a:ln>
        </p:spPr>
      </p:pic>
      <p:sp>
        <p:nvSpPr>
          <p:cNvPr id="6" name="Right Arrow 5"/>
          <p:cNvSpPr/>
          <p:nvPr/>
        </p:nvSpPr>
        <p:spPr>
          <a:xfrm rot="5400000">
            <a:off x="11149196" y="2367593"/>
            <a:ext cx="608693" cy="21777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 name="Right Arrow 19"/>
          <p:cNvSpPr/>
          <p:nvPr/>
        </p:nvSpPr>
        <p:spPr>
          <a:xfrm rot="10800000">
            <a:off x="6758743" y="2797358"/>
            <a:ext cx="608693" cy="21777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379" y="4406669"/>
            <a:ext cx="5572258" cy="1958279"/>
          </a:xfrm>
          <a:prstGeom prst="rect">
            <a:avLst/>
          </a:prstGeom>
          <a:ln w="9525">
            <a:solidFill>
              <a:schemeClr val="tx1"/>
            </a:solidFill>
          </a:ln>
        </p:spPr>
      </p:pic>
      <p:sp>
        <p:nvSpPr>
          <p:cNvPr id="19" name="Right Arrow 18"/>
          <p:cNvSpPr/>
          <p:nvPr/>
        </p:nvSpPr>
        <p:spPr>
          <a:xfrm>
            <a:off x="10539143" y="6005962"/>
            <a:ext cx="608693" cy="21777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2" name="TextBox 21"/>
          <p:cNvSpPr txBox="1"/>
          <p:nvPr/>
        </p:nvSpPr>
        <p:spPr>
          <a:xfrm>
            <a:off x="11582400" y="6488668"/>
            <a:ext cx="434109" cy="369332"/>
          </a:xfrm>
          <a:prstGeom prst="rect">
            <a:avLst/>
          </a:prstGeom>
          <a:noFill/>
        </p:spPr>
        <p:txBody>
          <a:bodyPr wrap="square" rtlCol="0">
            <a:spAutoFit/>
          </a:bodyPr>
          <a:lstStyle/>
          <a:p>
            <a:r>
              <a:rPr lang="en-US" dirty="0">
                <a:solidFill>
                  <a:schemeClr val="bg1"/>
                </a:solidFill>
              </a:rPr>
              <a:t>25</a:t>
            </a:r>
          </a:p>
        </p:txBody>
      </p:sp>
      <p:pic>
        <p:nvPicPr>
          <p:cNvPr id="4" name="Picture 3"/>
          <p:cNvPicPr>
            <a:picLocks noChangeAspect="1"/>
          </p:cNvPicPr>
          <p:nvPr/>
        </p:nvPicPr>
        <p:blipFill>
          <a:blip r:embed="rId5"/>
          <a:stretch>
            <a:fillRect/>
          </a:stretch>
        </p:blipFill>
        <p:spPr>
          <a:xfrm>
            <a:off x="632145" y="2143292"/>
            <a:ext cx="1609292" cy="388450"/>
          </a:xfrm>
          <a:prstGeom prst="rect">
            <a:avLst/>
          </a:prstGeom>
        </p:spPr>
      </p:pic>
    </p:spTree>
    <p:extLst>
      <p:ext uri="{BB962C8B-B14F-4D97-AF65-F5344CB8AC3E}">
        <p14:creationId xmlns:p14="http://schemas.microsoft.com/office/powerpoint/2010/main" val="2654594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605" y="2834118"/>
            <a:ext cx="6682119" cy="3572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39" y="3969608"/>
            <a:ext cx="5052834" cy="2144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335642" y="83128"/>
            <a:ext cx="3574473" cy="646544"/>
          </a:xfrm>
        </p:spPr>
        <p:txBody>
          <a:bodyPr>
            <a:normAutofit/>
          </a:bodyPr>
          <a:lstStyle/>
          <a:p>
            <a:r>
              <a:rPr lang="en-US" sz="3200" b="0" dirty="0"/>
              <a:t>Submission Process</a:t>
            </a:r>
          </a:p>
        </p:txBody>
      </p:sp>
      <p:sp>
        <p:nvSpPr>
          <p:cNvPr id="7" name="Title 1"/>
          <p:cNvSpPr txBox="1">
            <a:spLocks/>
          </p:cNvSpPr>
          <p:nvPr/>
        </p:nvSpPr>
        <p:spPr>
          <a:xfrm>
            <a:off x="248839" y="822036"/>
            <a:ext cx="5052834" cy="294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342900" indent="-342900">
              <a:buFont typeface="Arial" panose="020B0604020202020204" pitchFamily="34" charset="0"/>
              <a:buChar char="•"/>
            </a:pPr>
            <a:r>
              <a:rPr lang="en-US" sz="2000" b="0" dirty="0">
                <a:solidFill>
                  <a:schemeClr val="bg1"/>
                </a:solidFill>
              </a:rPr>
              <a:t>If you see the questions highlighted in red (as below), this may indicate one of the following issues: </a:t>
            </a:r>
          </a:p>
          <a:p>
            <a:pPr marL="342900" indent="-342900">
              <a:buFont typeface="Arial" panose="020B0604020202020204" pitchFamily="34" charset="0"/>
              <a:buChar char="•"/>
            </a:pPr>
            <a:r>
              <a:rPr lang="en-US" sz="2000" b="0" dirty="0">
                <a:solidFill>
                  <a:schemeClr val="bg1"/>
                </a:solidFill>
              </a:rPr>
              <a:t>Completion needed </a:t>
            </a:r>
          </a:p>
          <a:p>
            <a:pPr marL="342900" indent="-342900">
              <a:buFont typeface="Arial" panose="020B0604020202020204" pitchFamily="34" charset="0"/>
              <a:buChar char="•"/>
            </a:pPr>
            <a:r>
              <a:rPr lang="en-US" sz="2000" b="0" dirty="0">
                <a:solidFill>
                  <a:schemeClr val="bg1"/>
                </a:solidFill>
              </a:rPr>
              <a:t>Saving or submitting is necessary</a:t>
            </a:r>
          </a:p>
          <a:p>
            <a:pPr marL="342900" indent="-342900">
              <a:buFont typeface="Arial" panose="020B0604020202020204" pitchFamily="34" charset="0"/>
              <a:buChar char="•"/>
            </a:pPr>
            <a:r>
              <a:rPr lang="en-US" sz="2000" b="0" dirty="0">
                <a:solidFill>
                  <a:schemeClr val="bg1"/>
                </a:solidFill>
              </a:rPr>
              <a:t>Interview is closed and needs to be unlocked to complete  </a:t>
            </a:r>
          </a:p>
          <a:p>
            <a:endParaRPr lang="en-US" sz="2000" b="0" dirty="0">
              <a:solidFill>
                <a:schemeClr val="bg1"/>
              </a:solidFill>
            </a:endParaRPr>
          </a:p>
          <a:p>
            <a:r>
              <a:rPr lang="en-US" sz="2000" b="0" dirty="0">
                <a:solidFill>
                  <a:schemeClr val="bg1"/>
                </a:solidFill>
              </a:rPr>
              <a:t> If completing all of the questions does not </a:t>
            </a:r>
          </a:p>
          <a:p>
            <a:r>
              <a:rPr lang="en-US" sz="2000" b="0" dirty="0">
                <a:solidFill>
                  <a:schemeClr val="bg1"/>
                </a:solidFill>
              </a:rPr>
              <a:t> resolve this issue, please ask for assistance</a:t>
            </a:r>
          </a:p>
        </p:txBody>
      </p:sp>
      <p:sp>
        <p:nvSpPr>
          <p:cNvPr id="8" name="Title 1"/>
          <p:cNvSpPr txBox="1">
            <a:spLocks/>
          </p:cNvSpPr>
          <p:nvPr/>
        </p:nvSpPr>
        <p:spPr>
          <a:xfrm>
            <a:off x="5825051" y="822036"/>
            <a:ext cx="5893958" cy="1895497"/>
          </a:xfrm>
          <a:prstGeom prst="rect">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000" b="0" dirty="0">
                <a:solidFill>
                  <a:schemeClr val="bg1"/>
                </a:solidFill>
              </a:rPr>
              <a:t>District Progress Bar – % of total students entered, will show for individual </a:t>
            </a:r>
            <a:r>
              <a:rPr lang="en-US" sz="2000" b="0" dirty="0">
                <a:solidFill>
                  <a:schemeClr val="accent3">
                    <a:lumMod val="60000"/>
                    <a:lumOff val="40000"/>
                  </a:schemeClr>
                </a:solidFill>
              </a:rPr>
              <a:t>Schools</a:t>
            </a:r>
            <a:r>
              <a:rPr lang="en-US" sz="2000" b="0" dirty="0">
                <a:solidFill>
                  <a:schemeClr val="bg1"/>
                </a:solidFill>
              </a:rPr>
              <a:t> and  </a:t>
            </a:r>
            <a:r>
              <a:rPr lang="en-US" sz="2000" b="0" dirty="0">
                <a:solidFill>
                  <a:schemeClr val="accent6"/>
                </a:solidFill>
              </a:rPr>
              <a:t>District</a:t>
            </a:r>
            <a:r>
              <a:rPr lang="en-US" sz="2000" b="0" dirty="0">
                <a:solidFill>
                  <a:schemeClr val="bg1"/>
                </a:solidFill>
              </a:rPr>
              <a:t> progress will show in the pie chart. </a:t>
            </a:r>
          </a:p>
          <a:p>
            <a:pPr marL="342900" indent="-342900">
              <a:buFont typeface="Wingdings" panose="05000000000000000000" pitchFamily="2" charset="2"/>
              <a:buChar char="Ø"/>
            </a:pPr>
            <a:r>
              <a:rPr lang="en-US" sz="2000" b="0" dirty="0">
                <a:solidFill>
                  <a:schemeClr val="bg1"/>
                </a:solidFill>
              </a:rPr>
              <a:t>Completed </a:t>
            </a:r>
          </a:p>
          <a:p>
            <a:pPr marL="342900" indent="-342900">
              <a:buFont typeface="Wingdings" panose="05000000000000000000" pitchFamily="2" charset="2"/>
              <a:buChar char="Ø"/>
            </a:pPr>
            <a:r>
              <a:rPr lang="en-US" sz="2000" b="0" dirty="0">
                <a:solidFill>
                  <a:schemeClr val="bg1"/>
                </a:solidFill>
              </a:rPr>
              <a:t>Started</a:t>
            </a:r>
          </a:p>
          <a:p>
            <a:pPr marL="342900" indent="-342900">
              <a:buFont typeface="Wingdings" panose="05000000000000000000" pitchFamily="2" charset="2"/>
              <a:buChar char="Ø"/>
            </a:pPr>
            <a:r>
              <a:rPr lang="en-US" sz="2000" b="0" dirty="0">
                <a:solidFill>
                  <a:schemeClr val="bg1"/>
                </a:solidFill>
              </a:rPr>
              <a:t>Not Started</a:t>
            </a:r>
          </a:p>
          <a:p>
            <a:pPr marL="342900" indent="-342900">
              <a:buFont typeface="Wingdings" panose="05000000000000000000" pitchFamily="2" charset="2"/>
              <a:buChar char="Ø"/>
            </a:pPr>
            <a:r>
              <a:rPr lang="en-US" sz="2000" b="0" dirty="0">
                <a:solidFill>
                  <a:schemeClr val="bg1"/>
                </a:solidFill>
              </a:rPr>
              <a:t>Total</a:t>
            </a:r>
          </a:p>
        </p:txBody>
      </p:sp>
      <p:sp>
        <p:nvSpPr>
          <p:cNvPr id="9" name="Right Arrow 8"/>
          <p:cNvSpPr/>
          <p:nvPr/>
        </p:nvSpPr>
        <p:spPr>
          <a:xfrm flipV="1">
            <a:off x="7432703" y="5442606"/>
            <a:ext cx="402336" cy="128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TextBox 9"/>
          <p:cNvSpPr txBox="1"/>
          <p:nvPr/>
        </p:nvSpPr>
        <p:spPr>
          <a:xfrm>
            <a:off x="11582400" y="6488668"/>
            <a:ext cx="434109" cy="369332"/>
          </a:xfrm>
          <a:prstGeom prst="rect">
            <a:avLst/>
          </a:prstGeom>
          <a:noFill/>
        </p:spPr>
        <p:txBody>
          <a:bodyPr wrap="square" rtlCol="0">
            <a:spAutoFit/>
          </a:bodyPr>
          <a:lstStyle/>
          <a:p>
            <a:r>
              <a:rPr lang="en-US" dirty="0">
                <a:solidFill>
                  <a:schemeClr val="bg1"/>
                </a:solidFill>
              </a:rPr>
              <a:t>26</a:t>
            </a:r>
          </a:p>
        </p:txBody>
      </p:sp>
      <p:sp>
        <p:nvSpPr>
          <p:cNvPr id="3" name="Left-Right Arrow 2"/>
          <p:cNvSpPr/>
          <p:nvPr/>
        </p:nvSpPr>
        <p:spPr>
          <a:xfrm>
            <a:off x="7979228" y="4143779"/>
            <a:ext cx="301752" cy="177849"/>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1" name="TextBox 10"/>
          <p:cNvSpPr txBox="1"/>
          <p:nvPr/>
        </p:nvSpPr>
        <p:spPr>
          <a:xfrm>
            <a:off x="6920013" y="3489853"/>
            <a:ext cx="1360967" cy="215444"/>
          </a:xfrm>
          <a:prstGeom prst="rect">
            <a:avLst/>
          </a:prstGeom>
          <a:solidFill>
            <a:schemeClr val="bg1"/>
          </a:solidFill>
        </p:spPr>
        <p:txBody>
          <a:bodyPr wrap="square" rtlCol="0">
            <a:spAutoFit/>
          </a:bodyPr>
          <a:lstStyle/>
          <a:p>
            <a:r>
              <a:rPr lang="en-US" sz="800" dirty="0">
                <a:solidFill>
                  <a:schemeClr val="tx1">
                    <a:lumMod val="50000"/>
                    <a:lumOff val="50000"/>
                  </a:schemeClr>
                </a:solidFill>
                <a:latin typeface="+mj-lt"/>
              </a:rPr>
              <a:t>2024-2025</a:t>
            </a:r>
          </a:p>
        </p:txBody>
      </p:sp>
    </p:spTree>
    <p:extLst>
      <p:ext uri="{BB962C8B-B14F-4D97-AF65-F5344CB8AC3E}">
        <p14:creationId xmlns:p14="http://schemas.microsoft.com/office/powerpoint/2010/main" val="2952326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138544"/>
            <a:ext cx="4193309" cy="1257300"/>
          </a:xfrm>
        </p:spPr>
        <p:txBody>
          <a:bodyPr>
            <a:normAutofit/>
          </a:bodyPr>
          <a:lstStyle/>
          <a:p>
            <a:r>
              <a:rPr lang="en-US" sz="3200" b="0" dirty="0">
                <a:latin typeface="Calibri Light" panose="020F0302020204030204" pitchFamily="34" charset="0"/>
              </a:rPr>
              <a:t>Submission Process</a:t>
            </a:r>
          </a:p>
        </p:txBody>
      </p:sp>
      <p:sp>
        <p:nvSpPr>
          <p:cNvPr id="5" name="TextBox 4"/>
          <p:cNvSpPr txBox="1"/>
          <p:nvPr/>
        </p:nvSpPr>
        <p:spPr>
          <a:xfrm>
            <a:off x="711200" y="849407"/>
            <a:ext cx="10400145" cy="400110"/>
          </a:xfrm>
          <a:prstGeom prst="rect">
            <a:avLst/>
          </a:prstGeom>
          <a:solidFill>
            <a:schemeClr val="accent1"/>
          </a:solidFill>
          <a:ln>
            <a:solidFill>
              <a:schemeClr val="accent1"/>
            </a:solidFill>
          </a:ln>
        </p:spPr>
        <p:txBody>
          <a:bodyPr wrap="square" rtlCol="0">
            <a:spAutoFit/>
          </a:bodyPr>
          <a:lstStyle/>
          <a:p>
            <a:r>
              <a:rPr lang="en-US" sz="2000" dirty="0">
                <a:solidFill>
                  <a:schemeClr val="bg1"/>
                </a:solidFill>
              </a:rPr>
              <a:t>Upon final review, if you see a duplicate or a need to delete a file, please follow the 2 steps below:</a:t>
            </a:r>
          </a:p>
        </p:txBody>
      </p:sp>
      <p:sp>
        <p:nvSpPr>
          <p:cNvPr id="6" name="TextBox 5"/>
          <p:cNvSpPr txBox="1"/>
          <p:nvPr/>
        </p:nvSpPr>
        <p:spPr>
          <a:xfrm>
            <a:off x="3306619" y="2549236"/>
            <a:ext cx="3113452" cy="369332"/>
          </a:xfrm>
          <a:prstGeom prst="rect">
            <a:avLst/>
          </a:prstGeom>
          <a:noFill/>
        </p:spPr>
        <p:txBody>
          <a:bodyPr wrap="square" rtlCol="0">
            <a:spAutoFit/>
          </a:bodyPr>
          <a:lstStyle/>
          <a:p>
            <a:r>
              <a:rPr lang="en-US" dirty="0"/>
              <a:t>Please click on the     button </a:t>
            </a:r>
          </a:p>
        </p:txBody>
      </p:sp>
      <p:sp>
        <p:nvSpPr>
          <p:cNvPr id="7" name="TextBox 6"/>
          <p:cNvSpPr txBox="1"/>
          <p:nvPr/>
        </p:nvSpPr>
        <p:spPr>
          <a:xfrm>
            <a:off x="1667959" y="4182205"/>
            <a:ext cx="8944622" cy="646331"/>
          </a:xfrm>
          <a:prstGeom prst="rect">
            <a:avLst/>
          </a:prstGeom>
          <a:noFill/>
          <a:ln w="38100">
            <a:solidFill>
              <a:schemeClr val="accent1"/>
            </a:solidFill>
          </a:ln>
        </p:spPr>
        <p:txBody>
          <a:bodyPr wrap="square" rtlCol="0" anchor="ctr">
            <a:spAutoFit/>
          </a:bodyPr>
          <a:lstStyle/>
          <a:p>
            <a:r>
              <a:rPr lang="en-US" dirty="0"/>
              <a:t>Click the             button,  a                                    button will appear, click to delete this file</a:t>
            </a:r>
          </a:p>
          <a:p>
            <a:r>
              <a:rPr lang="en-US" dirty="0"/>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959" y="1365442"/>
            <a:ext cx="8900351" cy="2671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ight Arrow 2"/>
          <p:cNvSpPr/>
          <p:nvPr/>
        </p:nvSpPr>
        <p:spPr>
          <a:xfrm flipV="1">
            <a:off x="1284249" y="3462697"/>
            <a:ext cx="841307" cy="16652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960" y="4933075"/>
            <a:ext cx="8900351" cy="1457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ight Arrow 3"/>
          <p:cNvSpPr/>
          <p:nvPr/>
        </p:nvSpPr>
        <p:spPr>
          <a:xfrm flipV="1">
            <a:off x="1057562" y="6101030"/>
            <a:ext cx="841307" cy="16652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8771" y="4255964"/>
            <a:ext cx="370115" cy="294475"/>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4215739" y="4255964"/>
            <a:ext cx="1611749" cy="307777"/>
          </a:xfrm>
          <a:prstGeom prst="rect">
            <a:avLst/>
          </a:prstGeom>
          <a:solidFill>
            <a:schemeClr val="bg1"/>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rtlCol="0">
            <a:spAutoFit/>
          </a:bodyPr>
          <a:lstStyle/>
          <a:p>
            <a:r>
              <a:rPr lang="en-US" sz="1200" b="1" dirty="0">
                <a:solidFill>
                  <a:srgbClr val="FF0000"/>
                </a:solidFill>
              </a:rPr>
              <a:t>  </a:t>
            </a:r>
            <a:r>
              <a:rPr lang="en-US" sz="1400" b="1" dirty="0">
                <a:solidFill>
                  <a:srgbClr val="FF0000"/>
                </a:solidFill>
              </a:rPr>
              <a:t>X  </a:t>
            </a:r>
            <a:r>
              <a:rPr lang="en-US" sz="1400" dirty="0">
                <a:latin typeface="Arial" panose="020B0604020202020204" pitchFamily="34" charset="0"/>
                <a:cs typeface="Arial" panose="020B0604020202020204" pitchFamily="34" charset="0"/>
              </a:rPr>
              <a:t>Delete Record</a:t>
            </a:r>
            <a:endParaRPr lang="en-US" sz="1400" b="1" dirty="0"/>
          </a:p>
        </p:txBody>
      </p:sp>
      <p:sp>
        <p:nvSpPr>
          <p:cNvPr id="13" name="TextBox 12"/>
          <p:cNvSpPr txBox="1"/>
          <p:nvPr/>
        </p:nvSpPr>
        <p:spPr>
          <a:xfrm>
            <a:off x="11582400" y="6488668"/>
            <a:ext cx="434109" cy="369332"/>
          </a:xfrm>
          <a:prstGeom prst="rect">
            <a:avLst/>
          </a:prstGeom>
          <a:noFill/>
        </p:spPr>
        <p:txBody>
          <a:bodyPr wrap="square" rtlCol="0">
            <a:spAutoFit/>
          </a:bodyPr>
          <a:lstStyle/>
          <a:p>
            <a:r>
              <a:rPr lang="en-US" dirty="0">
                <a:solidFill>
                  <a:schemeClr val="bg1"/>
                </a:solidFill>
              </a:rPr>
              <a:t>27</a:t>
            </a:r>
          </a:p>
        </p:txBody>
      </p:sp>
      <p:sp>
        <p:nvSpPr>
          <p:cNvPr id="14" name="TextBox 13"/>
          <p:cNvSpPr txBox="1"/>
          <p:nvPr/>
        </p:nvSpPr>
        <p:spPr>
          <a:xfrm>
            <a:off x="9452343" y="1354056"/>
            <a:ext cx="1020727" cy="307777"/>
          </a:xfrm>
          <a:prstGeom prst="rect">
            <a:avLst/>
          </a:prstGeom>
          <a:solidFill>
            <a:schemeClr val="bg1">
              <a:lumMod val="95000"/>
            </a:schemeClr>
          </a:solidFill>
        </p:spPr>
        <p:txBody>
          <a:bodyPr wrap="square" rtlCol="0">
            <a:spAutoFit/>
          </a:bodyPr>
          <a:lstStyle/>
          <a:p>
            <a:r>
              <a:rPr lang="en-US" sz="1400" dirty="0">
                <a:solidFill>
                  <a:schemeClr val="tx1">
                    <a:lumMod val="50000"/>
                    <a:lumOff val="50000"/>
                  </a:schemeClr>
                </a:solidFill>
                <a:latin typeface="+mj-lt"/>
              </a:rPr>
              <a:t>2024-2025</a:t>
            </a:r>
          </a:p>
        </p:txBody>
      </p:sp>
      <p:sp>
        <p:nvSpPr>
          <p:cNvPr id="10" name="TextBox 9"/>
          <p:cNvSpPr txBox="1"/>
          <p:nvPr/>
        </p:nvSpPr>
        <p:spPr>
          <a:xfrm>
            <a:off x="1986256" y="1624445"/>
            <a:ext cx="3232129" cy="276999"/>
          </a:xfrm>
          <a:prstGeom prst="rect">
            <a:avLst/>
          </a:prstGeom>
          <a:solidFill>
            <a:schemeClr val="bg1">
              <a:lumMod val="95000"/>
            </a:schemeClr>
          </a:solidFill>
        </p:spPr>
        <p:txBody>
          <a:bodyPr wrap="square" rtlCol="0">
            <a:spAutoFit/>
          </a:bodyPr>
          <a:lstStyle/>
          <a:p>
            <a:r>
              <a:rPr lang="en-US" sz="1200" dirty="0">
                <a:solidFill>
                  <a:schemeClr val="tx1">
                    <a:lumMod val="50000"/>
                    <a:lumOff val="50000"/>
                  </a:schemeClr>
                </a:solidFill>
                <a:latin typeface="+mj-lt"/>
              </a:rPr>
              <a:t>2024-2025    Lane School – Lane ESD</a:t>
            </a:r>
          </a:p>
        </p:txBody>
      </p:sp>
    </p:spTree>
    <p:extLst>
      <p:ext uri="{BB962C8B-B14F-4D97-AF65-F5344CB8AC3E}">
        <p14:creationId xmlns:p14="http://schemas.microsoft.com/office/powerpoint/2010/main" val="3763694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91" y="147782"/>
            <a:ext cx="7158182" cy="618835"/>
          </a:xfrm>
        </p:spPr>
        <p:txBody>
          <a:bodyPr>
            <a:normAutofit/>
          </a:bodyPr>
          <a:lstStyle/>
          <a:p>
            <a:r>
              <a:rPr lang="en-US" sz="3200" b="0" dirty="0">
                <a:latin typeface="Calibri Light" panose="020F0302020204030204" pitchFamily="34" charset="0"/>
              </a:rPr>
              <a:t>Submitting ALL Completed Exit Interviews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2351" y="876047"/>
            <a:ext cx="7330786" cy="4661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ight Arrow 3"/>
          <p:cNvSpPr/>
          <p:nvPr/>
        </p:nvSpPr>
        <p:spPr>
          <a:xfrm>
            <a:off x="9931470" y="3834536"/>
            <a:ext cx="402336" cy="128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TextBox 6"/>
          <p:cNvSpPr txBox="1"/>
          <p:nvPr/>
        </p:nvSpPr>
        <p:spPr>
          <a:xfrm>
            <a:off x="329513" y="1160117"/>
            <a:ext cx="3959156" cy="4093428"/>
          </a:xfrm>
          <a:prstGeom prst="rect">
            <a:avLst/>
          </a:prstGeom>
          <a:solidFill>
            <a:schemeClr val="accent1"/>
          </a:solidFill>
        </p:spPr>
        <p:txBody>
          <a:bodyPr wrap="square" rtlCol="0">
            <a:spAutoFit/>
          </a:bodyPr>
          <a:lstStyle/>
          <a:p>
            <a:r>
              <a:rPr lang="en-US" sz="2000" dirty="0">
                <a:solidFill>
                  <a:schemeClr val="bg1"/>
                </a:solidFill>
              </a:rPr>
              <a:t>Completion of ALL input:</a:t>
            </a:r>
          </a:p>
          <a:p>
            <a:pPr marL="342900" indent="-342900">
              <a:buFont typeface="Arial" panose="020B0604020202020204" pitchFamily="34" charset="0"/>
              <a:buChar char="•"/>
            </a:pPr>
            <a:r>
              <a:rPr lang="en-US" sz="2000" dirty="0">
                <a:solidFill>
                  <a:schemeClr val="bg1"/>
                </a:solidFill>
              </a:rPr>
              <a:t>Check to make sure all students who are going to be interviewed are input completely</a:t>
            </a:r>
            <a:endParaRPr lang="en-US" sz="2000" i="1" dirty="0">
              <a:solidFill>
                <a:schemeClr val="bg1"/>
              </a:solidFill>
            </a:endParaRPr>
          </a:p>
          <a:p>
            <a:pPr marL="342900" indent="-342900">
              <a:buFont typeface="Arial" panose="020B0604020202020204" pitchFamily="34" charset="0"/>
              <a:buChar char="•"/>
            </a:pPr>
            <a:r>
              <a:rPr lang="en-US" sz="2000" dirty="0">
                <a:solidFill>
                  <a:schemeClr val="bg1"/>
                </a:solidFill>
              </a:rPr>
              <a:t>Delete any interviews that have been duplicated</a:t>
            </a:r>
          </a:p>
          <a:p>
            <a:pPr marL="342900" indent="-342900">
              <a:buFont typeface="Arial" panose="020B0604020202020204" pitchFamily="34" charset="0"/>
              <a:buChar char="•"/>
            </a:pPr>
            <a:r>
              <a:rPr lang="en-US" sz="2000" dirty="0">
                <a:solidFill>
                  <a:schemeClr val="bg1"/>
                </a:solidFill>
              </a:rPr>
              <a:t>Once your district lead has confirmed completion, and you will no longer plan to make any changes to an interview, click     </a:t>
            </a:r>
          </a:p>
          <a:p>
            <a:r>
              <a:rPr lang="en-US" sz="2000" dirty="0">
                <a:solidFill>
                  <a:schemeClr val="bg1"/>
                </a:solidFill>
              </a:rPr>
              <a:t> </a:t>
            </a:r>
          </a:p>
          <a:p>
            <a:r>
              <a:rPr lang="en-US" sz="2000" dirty="0">
                <a:solidFill>
                  <a:schemeClr val="bg1"/>
                </a:solidFill>
              </a:rPr>
              <a:t> </a:t>
            </a:r>
          </a:p>
          <a:p>
            <a:r>
              <a:rPr lang="en-US" sz="2000" dirty="0">
                <a:solidFill>
                  <a:schemeClr val="bg1"/>
                </a:solidFill>
              </a:rPr>
              <a:t>      for the current year</a:t>
            </a:r>
          </a:p>
        </p:txBody>
      </p:sp>
      <p:sp>
        <p:nvSpPr>
          <p:cNvPr id="5" name="Rounded Rectangle 4"/>
          <p:cNvSpPr/>
          <p:nvPr/>
        </p:nvSpPr>
        <p:spPr>
          <a:xfrm>
            <a:off x="876458" y="4332116"/>
            <a:ext cx="2708417" cy="379379"/>
          </a:xfrm>
          <a:prstGeom prst="roundRect">
            <a:avLst/>
          </a:prstGeom>
          <a:solidFill>
            <a:srgbClr val="48CAC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tIns="91440" bIns="91440" rtlCol="0" anchor="ctr"/>
          <a:lstStyle/>
          <a:p>
            <a:pPr algn="ctr"/>
            <a:r>
              <a:rPr lang="en-US" dirty="0">
                <a:solidFill>
                  <a:schemeClr val="bg1"/>
                </a:solidFill>
              </a:rPr>
              <a:t>Mark Collection Complete </a:t>
            </a:r>
          </a:p>
        </p:txBody>
      </p:sp>
      <p:sp>
        <p:nvSpPr>
          <p:cNvPr id="8" name="Right Arrow 7"/>
          <p:cNvSpPr/>
          <p:nvPr/>
        </p:nvSpPr>
        <p:spPr>
          <a:xfrm rot="10800000">
            <a:off x="8901615" y="4332116"/>
            <a:ext cx="402336" cy="128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TextBox 5"/>
          <p:cNvSpPr txBox="1"/>
          <p:nvPr/>
        </p:nvSpPr>
        <p:spPr>
          <a:xfrm>
            <a:off x="5295900" y="5678815"/>
            <a:ext cx="5499099" cy="646331"/>
          </a:xfrm>
          <a:prstGeom prst="rect">
            <a:avLst/>
          </a:prstGeom>
          <a:solidFill>
            <a:schemeClr val="tx2">
              <a:lumMod val="60000"/>
              <a:lumOff val="40000"/>
            </a:schemeClr>
          </a:solidFill>
        </p:spPr>
        <p:txBody>
          <a:bodyPr wrap="square" rtlCol="0">
            <a:spAutoFit/>
          </a:bodyPr>
          <a:lstStyle/>
          <a:p>
            <a:pPr algn="ctr"/>
            <a:r>
              <a:rPr lang="en-US" dirty="0">
                <a:solidFill>
                  <a:schemeClr val="bg1"/>
                </a:solidFill>
              </a:rPr>
              <a:t>If you click the Excel Export button,  you have access to a download an excel file of all students’ interview data</a:t>
            </a:r>
          </a:p>
        </p:txBody>
      </p:sp>
      <p:sp>
        <p:nvSpPr>
          <p:cNvPr id="9" name="TextBox 8"/>
          <p:cNvSpPr txBox="1"/>
          <p:nvPr/>
        </p:nvSpPr>
        <p:spPr>
          <a:xfrm>
            <a:off x="11582400" y="6488668"/>
            <a:ext cx="434109" cy="369332"/>
          </a:xfrm>
          <a:prstGeom prst="rect">
            <a:avLst/>
          </a:prstGeom>
          <a:noFill/>
        </p:spPr>
        <p:txBody>
          <a:bodyPr wrap="square" rtlCol="0">
            <a:spAutoFit/>
          </a:bodyPr>
          <a:lstStyle/>
          <a:p>
            <a:r>
              <a:rPr lang="en-US" dirty="0">
                <a:solidFill>
                  <a:schemeClr val="bg1"/>
                </a:solidFill>
              </a:rPr>
              <a:t>28</a:t>
            </a:r>
          </a:p>
        </p:txBody>
      </p:sp>
      <p:pic>
        <p:nvPicPr>
          <p:cNvPr id="10" name="Picture 9"/>
          <p:cNvPicPr>
            <a:picLocks noChangeAspect="1"/>
          </p:cNvPicPr>
          <p:nvPr/>
        </p:nvPicPr>
        <p:blipFill>
          <a:blip r:embed="rId3"/>
          <a:stretch>
            <a:fillRect/>
          </a:stretch>
        </p:blipFill>
        <p:spPr>
          <a:xfrm>
            <a:off x="5693543" y="1685456"/>
            <a:ext cx="5835869" cy="884491"/>
          </a:xfrm>
          <a:prstGeom prst="rect">
            <a:avLst/>
          </a:prstGeom>
        </p:spPr>
      </p:pic>
      <p:sp>
        <p:nvSpPr>
          <p:cNvPr id="12" name="TextBox 11"/>
          <p:cNvSpPr txBox="1"/>
          <p:nvPr/>
        </p:nvSpPr>
        <p:spPr>
          <a:xfrm>
            <a:off x="5746531" y="5282856"/>
            <a:ext cx="1261241" cy="230832"/>
          </a:xfrm>
          <a:prstGeom prst="rect">
            <a:avLst/>
          </a:prstGeom>
          <a:solidFill>
            <a:schemeClr val="bg1"/>
          </a:solidFill>
        </p:spPr>
        <p:txBody>
          <a:bodyPr wrap="square" rtlCol="0">
            <a:spAutoFit/>
          </a:bodyPr>
          <a:lstStyle/>
          <a:p>
            <a:r>
              <a:rPr lang="en-US" sz="900" dirty="0">
                <a:solidFill>
                  <a:schemeClr val="accent1">
                    <a:lumMod val="75000"/>
                  </a:schemeClr>
                </a:solidFill>
                <a:latin typeface="+mj-lt"/>
              </a:rPr>
              <a:t>Lane School</a:t>
            </a:r>
          </a:p>
        </p:txBody>
      </p:sp>
      <p:pic>
        <p:nvPicPr>
          <p:cNvPr id="11" name="Picture 10"/>
          <p:cNvPicPr>
            <a:picLocks noChangeAspect="1"/>
          </p:cNvPicPr>
          <p:nvPr/>
        </p:nvPicPr>
        <p:blipFill>
          <a:blip r:embed="rId4"/>
          <a:stretch>
            <a:fillRect/>
          </a:stretch>
        </p:blipFill>
        <p:spPr>
          <a:xfrm>
            <a:off x="5662011" y="2569947"/>
            <a:ext cx="6137444" cy="2967668"/>
          </a:xfrm>
          <a:prstGeom prst="rect">
            <a:avLst/>
          </a:prstGeom>
        </p:spPr>
      </p:pic>
      <p:sp>
        <p:nvSpPr>
          <p:cNvPr id="14" name="TextBox 13"/>
          <p:cNvSpPr txBox="1"/>
          <p:nvPr/>
        </p:nvSpPr>
        <p:spPr>
          <a:xfrm>
            <a:off x="5677538" y="1929011"/>
            <a:ext cx="2420206" cy="246221"/>
          </a:xfrm>
          <a:prstGeom prst="rect">
            <a:avLst/>
          </a:prstGeom>
          <a:solidFill>
            <a:schemeClr val="bg1"/>
          </a:solidFill>
        </p:spPr>
        <p:txBody>
          <a:bodyPr wrap="square" rtlCol="0">
            <a:spAutoFit/>
          </a:bodyPr>
          <a:lstStyle/>
          <a:p>
            <a:r>
              <a:rPr lang="en-US" sz="1000" dirty="0">
                <a:solidFill>
                  <a:schemeClr val="tx1">
                    <a:lumMod val="50000"/>
                    <a:lumOff val="50000"/>
                  </a:schemeClr>
                </a:solidFill>
                <a:latin typeface="+mj-lt"/>
              </a:rPr>
              <a:t>2024-2025    Lane School – Lane ESD</a:t>
            </a:r>
          </a:p>
        </p:txBody>
      </p:sp>
    </p:spTree>
    <p:extLst>
      <p:ext uri="{BB962C8B-B14F-4D97-AF65-F5344CB8AC3E}">
        <p14:creationId xmlns:p14="http://schemas.microsoft.com/office/powerpoint/2010/main" val="1416322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745" y="0"/>
            <a:ext cx="9436334" cy="924909"/>
          </a:xfrm>
        </p:spPr>
        <p:txBody>
          <a:bodyPr>
            <a:normAutofit/>
          </a:bodyPr>
          <a:lstStyle/>
          <a:p>
            <a:r>
              <a:rPr lang="en-US" sz="3200" b="0" dirty="0">
                <a:latin typeface="Calibri Light" panose="020F0302020204030204" pitchFamily="34" charset="0"/>
              </a:rPr>
              <a:t>Edits to Exit Interview(s) Once Marked Complete </a:t>
            </a:r>
          </a:p>
        </p:txBody>
      </p:sp>
      <p:sp>
        <p:nvSpPr>
          <p:cNvPr id="9" name="TextBox 8"/>
          <p:cNvSpPr txBox="1"/>
          <p:nvPr/>
        </p:nvSpPr>
        <p:spPr>
          <a:xfrm>
            <a:off x="616686" y="4771738"/>
            <a:ext cx="11025963" cy="1569660"/>
          </a:xfrm>
          <a:prstGeom prst="rect">
            <a:avLst/>
          </a:prstGeom>
          <a:solidFill>
            <a:srgbClr val="0070C0"/>
          </a:solidFill>
        </p:spPr>
        <p:txBody>
          <a:bodyPr wrap="square" rtlCol="0">
            <a:spAutoFit/>
          </a:bodyPr>
          <a:lstStyle/>
          <a:p>
            <a:r>
              <a:rPr lang="en-US" sz="2000" dirty="0">
                <a:solidFill>
                  <a:schemeClr val="bg1"/>
                </a:solidFill>
              </a:rPr>
              <a:t>If you find you need to make necessary </a:t>
            </a:r>
            <a:r>
              <a:rPr lang="en-US" sz="2000" b="1" dirty="0">
                <a:solidFill>
                  <a:schemeClr val="bg1"/>
                </a:solidFill>
              </a:rPr>
              <a:t>edits to your Exit I</a:t>
            </a:r>
            <a:r>
              <a:rPr lang="en-US" sz="2000" dirty="0">
                <a:solidFill>
                  <a:schemeClr val="bg1"/>
                </a:solidFill>
              </a:rPr>
              <a:t>nterview, just click </a:t>
            </a:r>
            <a:r>
              <a:rPr lang="en-US" sz="2000" b="1" i="1" dirty="0">
                <a:solidFill>
                  <a:schemeClr val="bg1"/>
                </a:solidFill>
              </a:rPr>
              <a:t>Unlock Completed Interview </a:t>
            </a:r>
            <a:r>
              <a:rPr lang="en-US" sz="2000" dirty="0">
                <a:solidFill>
                  <a:schemeClr val="bg1"/>
                </a:solidFill>
              </a:rPr>
              <a:t>and proceed with your edits.  </a:t>
            </a:r>
          </a:p>
          <a:p>
            <a:endParaRPr lang="en-US" sz="800" dirty="0">
              <a:solidFill>
                <a:schemeClr val="bg1"/>
              </a:solidFill>
            </a:endParaRPr>
          </a:p>
          <a:p>
            <a:r>
              <a:rPr lang="en-US" sz="2000" dirty="0">
                <a:solidFill>
                  <a:schemeClr val="bg1"/>
                </a:solidFill>
              </a:rPr>
              <a:t>Reminder:  You CANNOT edit SSID# or Attending School ID – all other data can be edited.</a:t>
            </a:r>
          </a:p>
          <a:p>
            <a:endParaRPr lang="en-US" sz="800" b="1" i="1" dirty="0">
              <a:solidFill>
                <a:schemeClr val="bg1"/>
              </a:solidFill>
            </a:endParaRPr>
          </a:p>
          <a:p>
            <a:r>
              <a:rPr lang="en-US" sz="2000" dirty="0">
                <a:solidFill>
                  <a:schemeClr val="bg1"/>
                </a:solidFill>
              </a:rPr>
              <a:t>After editing, click </a:t>
            </a:r>
            <a:r>
              <a:rPr lang="en-US" sz="2000" b="1" i="1" dirty="0">
                <a:solidFill>
                  <a:schemeClr val="bg1"/>
                </a:solidFill>
              </a:rPr>
              <a:t>Submit</a:t>
            </a:r>
            <a:r>
              <a:rPr lang="en-US" sz="2000" dirty="0">
                <a:solidFill>
                  <a:schemeClr val="bg1"/>
                </a:solidFill>
              </a:rPr>
              <a:t> once again and Confirm completion with clicking </a:t>
            </a:r>
            <a:r>
              <a:rPr lang="en-US" sz="2000" i="1" dirty="0">
                <a:solidFill>
                  <a:schemeClr val="bg1"/>
                </a:solidFill>
              </a:rPr>
              <a:t>Mark Collection Complete</a:t>
            </a:r>
          </a:p>
        </p:txBody>
      </p:sp>
      <p:pic>
        <p:nvPicPr>
          <p:cNvPr id="3" name="Picture 2"/>
          <p:cNvPicPr>
            <a:picLocks noChangeAspect="1"/>
          </p:cNvPicPr>
          <p:nvPr/>
        </p:nvPicPr>
        <p:blipFill>
          <a:blip r:embed="rId2"/>
          <a:stretch>
            <a:fillRect/>
          </a:stretch>
        </p:blipFill>
        <p:spPr>
          <a:xfrm>
            <a:off x="1183764" y="843543"/>
            <a:ext cx="9891810" cy="2951537"/>
          </a:xfrm>
          <a:prstGeom prst="rect">
            <a:avLst/>
          </a:prstGeom>
        </p:spPr>
      </p:pic>
      <p:pic>
        <p:nvPicPr>
          <p:cNvPr id="4" name="Picture 3"/>
          <p:cNvPicPr>
            <a:picLocks noChangeAspect="1"/>
          </p:cNvPicPr>
          <p:nvPr/>
        </p:nvPicPr>
        <p:blipFill>
          <a:blip r:embed="rId3"/>
          <a:stretch>
            <a:fillRect/>
          </a:stretch>
        </p:blipFill>
        <p:spPr>
          <a:xfrm>
            <a:off x="1321203" y="3866948"/>
            <a:ext cx="9616927" cy="752806"/>
          </a:xfrm>
          <a:prstGeom prst="rect">
            <a:avLst/>
          </a:prstGeom>
          <a:ln>
            <a:solidFill>
              <a:schemeClr val="tx1"/>
            </a:solidFill>
          </a:ln>
        </p:spPr>
      </p:pic>
      <p:sp>
        <p:nvSpPr>
          <p:cNvPr id="11" name="TextBox 10"/>
          <p:cNvSpPr txBox="1"/>
          <p:nvPr/>
        </p:nvSpPr>
        <p:spPr>
          <a:xfrm>
            <a:off x="11582400" y="6488668"/>
            <a:ext cx="434109" cy="369332"/>
          </a:xfrm>
          <a:prstGeom prst="rect">
            <a:avLst/>
          </a:prstGeom>
          <a:noFill/>
        </p:spPr>
        <p:txBody>
          <a:bodyPr wrap="square" rtlCol="0">
            <a:spAutoFit/>
          </a:bodyPr>
          <a:lstStyle/>
          <a:p>
            <a:r>
              <a:rPr lang="en-US" dirty="0">
                <a:solidFill>
                  <a:schemeClr val="bg1"/>
                </a:solidFill>
              </a:rPr>
              <a:t>29</a:t>
            </a:r>
          </a:p>
        </p:txBody>
      </p:sp>
    </p:spTree>
    <p:extLst>
      <p:ext uri="{BB962C8B-B14F-4D97-AF65-F5344CB8AC3E}">
        <p14:creationId xmlns:p14="http://schemas.microsoft.com/office/powerpoint/2010/main" val="268483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12735"/>
            <a:ext cx="7306849" cy="739035"/>
          </a:xfrm>
        </p:spPr>
        <p:txBody>
          <a:bodyPr>
            <a:normAutofit/>
          </a:bodyPr>
          <a:lstStyle/>
          <a:p>
            <a:r>
              <a:rPr lang="en-US" sz="3200" b="0" dirty="0"/>
              <a:t>WHY COMPLETE AN EXIT INTERVIEW?</a:t>
            </a:r>
          </a:p>
        </p:txBody>
      </p:sp>
      <p:sp>
        <p:nvSpPr>
          <p:cNvPr id="3" name="Content Placeholder 2"/>
          <p:cNvSpPr>
            <a:spLocks noGrp="1"/>
          </p:cNvSpPr>
          <p:nvPr>
            <p:ph sz="half" idx="1"/>
          </p:nvPr>
        </p:nvSpPr>
        <p:spPr>
          <a:xfrm>
            <a:off x="320689" y="1145308"/>
            <a:ext cx="7428620" cy="4885377"/>
          </a:xfrm>
          <a:solidFill>
            <a:schemeClr val="accent5"/>
          </a:solidFill>
        </p:spPr>
        <p:txBody>
          <a:bodyPr>
            <a:normAutofit/>
          </a:bodyPr>
          <a:lstStyle/>
          <a:p>
            <a:pPr marL="0" indent="0">
              <a:buNone/>
            </a:pPr>
            <a:endParaRPr lang="en-US" dirty="0">
              <a:solidFill>
                <a:schemeClr val="bg1"/>
              </a:solidFill>
            </a:endParaRPr>
          </a:p>
          <a:p>
            <a:r>
              <a:rPr lang="en-US" sz="2200" dirty="0">
                <a:solidFill>
                  <a:schemeClr val="bg1"/>
                </a:solidFill>
              </a:rPr>
              <a:t>Crucial for obtaining contact information for the Follow-Up Interview</a:t>
            </a:r>
          </a:p>
          <a:p>
            <a:r>
              <a:rPr lang="en-US" sz="2200" dirty="0">
                <a:solidFill>
                  <a:schemeClr val="bg1"/>
                </a:solidFill>
              </a:rPr>
              <a:t>Opportunity to engage student and family in the PSO process</a:t>
            </a:r>
          </a:p>
          <a:p>
            <a:r>
              <a:rPr lang="en-US" sz="2200" dirty="0">
                <a:solidFill>
                  <a:schemeClr val="bg1"/>
                </a:solidFill>
              </a:rPr>
              <a:t>Data shows that completion of Exit Interviews increases response rates for the required Follow-Up Interview</a:t>
            </a:r>
          </a:p>
          <a:p>
            <a:r>
              <a:rPr lang="en-US" sz="2200" dirty="0">
                <a:solidFill>
                  <a:schemeClr val="bg1"/>
                </a:solidFill>
              </a:rPr>
              <a:t>Allows time to connect with student to explain the upcoming Follow-Up Interview</a:t>
            </a:r>
          </a:p>
          <a:p>
            <a:r>
              <a:rPr lang="en-US" sz="2200" dirty="0">
                <a:solidFill>
                  <a:schemeClr val="bg1"/>
                </a:solidFill>
              </a:rPr>
              <a:t>Gives time to ask the student if there is a preferred person on staff they would like the Follow-Up interview with</a:t>
            </a:r>
          </a:p>
          <a:p>
            <a:r>
              <a:rPr lang="en-US" sz="2200" dirty="0">
                <a:solidFill>
                  <a:schemeClr val="bg1"/>
                </a:solidFill>
              </a:rPr>
              <a:t>Encourages a discussion about their future plans and allows time to share resources for their future use</a:t>
            </a:r>
          </a:p>
          <a:p>
            <a:endParaRPr lang="en-US" sz="22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642" y="1644072"/>
            <a:ext cx="4514358" cy="3869450"/>
          </a:xfrm>
          <a:prstGeom prst="rect">
            <a:avLst/>
          </a:prstGeom>
          <a:ln>
            <a:noFill/>
          </a:ln>
          <a:effectLst>
            <a:softEdge rad="112500"/>
          </a:effectLst>
        </p:spPr>
      </p:pic>
      <p:sp>
        <p:nvSpPr>
          <p:cNvPr id="6" name="TextBox 5"/>
          <p:cNvSpPr txBox="1"/>
          <p:nvPr/>
        </p:nvSpPr>
        <p:spPr>
          <a:xfrm>
            <a:off x="11668234" y="6488668"/>
            <a:ext cx="332509" cy="369332"/>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344402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491" y="92365"/>
            <a:ext cx="4618182" cy="600362"/>
          </a:xfrm>
        </p:spPr>
        <p:txBody>
          <a:bodyPr>
            <a:noAutofit/>
          </a:bodyPr>
          <a:lstStyle/>
          <a:p>
            <a:r>
              <a:rPr lang="en-US" sz="3200" b="0" dirty="0">
                <a:latin typeface="Calibri Light" panose="020F0302020204030204" pitchFamily="34" charset="0"/>
              </a:rPr>
              <a:t>Exit Interview Resources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629" y="807982"/>
            <a:ext cx="4114223" cy="5593025"/>
          </a:xfrm>
          <a:prstGeom prst="rect">
            <a:avLst/>
          </a:prstGeom>
        </p:spPr>
      </p:pic>
      <p:sp>
        <p:nvSpPr>
          <p:cNvPr id="5" name="Content Placeholder 2"/>
          <p:cNvSpPr txBox="1">
            <a:spLocks/>
          </p:cNvSpPr>
          <p:nvPr/>
        </p:nvSpPr>
        <p:spPr>
          <a:xfrm>
            <a:off x="251111" y="957942"/>
            <a:ext cx="5135418" cy="5257799"/>
          </a:xfrm>
          <a:prstGeom prst="rect">
            <a:avLst/>
          </a:prstGeom>
          <a:solidFill>
            <a:schemeClr val="accent3">
              <a:lumMod val="75000"/>
            </a:schemeClr>
          </a:solidFill>
          <a:ln>
            <a:noFill/>
          </a:ln>
          <a:effectLst>
            <a:outerShdw blurRad="44450" dist="27940" dir="5400000" algn="ctr">
              <a:srgbClr val="000000">
                <a:alpha val="32000"/>
              </a:srgbClr>
            </a:outerShdw>
          </a:effectLst>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US" sz="1100" dirty="0"/>
          </a:p>
          <a:p>
            <a:pPr marL="0" indent="0">
              <a:buFont typeface="Arial" panose="020B0604020202020204" pitchFamily="34" charset="0"/>
              <a:buNone/>
            </a:pPr>
            <a:r>
              <a:rPr lang="en-US" sz="2000" dirty="0"/>
              <a:t>Resources:</a:t>
            </a:r>
          </a:p>
          <a:p>
            <a:pPr>
              <a:lnSpc>
                <a:spcPct val="100000"/>
              </a:lnSpc>
            </a:pPr>
            <a:r>
              <a:rPr lang="en-US" sz="2000" dirty="0"/>
              <a:t>Exit Interview (English, Spanish, Pdf fillables)</a:t>
            </a:r>
          </a:p>
          <a:p>
            <a:pPr>
              <a:lnSpc>
                <a:spcPct val="100000"/>
              </a:lnSpc>
            </a:pPr>
            <a:r>
              <a:rPr lang="en-US" sz="2000" dirty="0"/>
              <a:t>PSO Interview Guide for Student and Family</a:t>
            </a:r>
          </a:p>
          <a:p>
            <a:pPr>
              <a:lnSpc>
                <a:spcPct val="100000"/>
              </a:lnSpc>
            </a:pPr>
            <a:r>
              <a:rPr lang="en-US" sz="2000" dirty="0"/>
              <a:t>Agreements to Participate (English/Spanish)</a:t>
            </a:r>
          </a:p>
          <a:p>
            <a:pPr>
              <a:lnSpc>
                <a:spcPct val="100000"/>
              </a:lnSpc>
            </a:pPr>
            <a:r>
              <a:rPr lang="en-US" sz="2000" dirty="0"/>
              <a:t>PSO Postcard (English/Spanish)</a:t>
            </a:r>
          </a:p>
          <a:p>
            <a:pPr marL="0" indent="0">
              <a:lnSpc>
                <a:spcPct val="100000"/>
              </a:lnSpc>
              <a:buFont typeface="Arial" panose="020B0604020202020204" pitchFamily="34" charset="0"/>
              <a:buNone/>
            </a:pPr>
            <a:r>
              <a:rPr lang="en-US" sz="2000" dirty="0"/>
              <a:t>Found on the Oregon Transition Education</a:t>
            </a:r>
          </a:p>
          <a:p>
            <a:pPr marL="0" indent="0">
              <a:lnSpc>
                <a:spcPct val="100000"/>
              </a:lnSpc>
              <a:buFont typeface="Arial" panose="020B0604020202020204" pitchFamily="34" charset="0"/>
              <a:buNone/>
            </a:pPr>
            <a:r>
              <a:rPr lang="en-US" sz="2000" dirty="0"/>
              <a:t>Website:</a:t>
            </a:r>
            <a:endParaRPr lang="en-US" sz="2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2000" dirty="0"/>
              <a:t>under PSO Resources/Exit Interview at:</a:t>
            </a:r>
          </a:p>
          <a:p>
            <a:pPr marL="0" indent="0">
              <a:buNone/>
            </a:pPr>
            <a:r>
              <a:rPr lang="en-US" sz="2000" dirty="0">
                <a:hlinkClick r:id="rId4"/>
              </a:rPr>
              <a:t>https://transitionoregon.org/post-school-outcomes/exit-interview</a:t>
            </a:r>
            <a:r>
              <a:rPr lang="en-US" dirty="0">
                <a:hlinkClick r:id="rId4"/>
              </a:rPr>
              <a:t>/</a:t>
            </a:r>
            <a:endParaRPr lang="en-US" dirty="0"/>
          </a:p>
          <a:p>
            <a:pPr marL="0" indent="0">
              <a:buNone/>
            </a:pPr>
            <a:endParaRPr lang="en-US" dirty="0"/>
          </a:p>
          <a:p>
            <a:pPr marL="0" inden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3" name="Content Placeholder 2"/>
          <p:cNvSpPr>
            <a:spLocks noGrp="1"/>
          </p:cNvSpPr>
          <p:nvPr>
            <p:ph idx="1"/>
          </p:nvPr>
        </p:nvSpPr>
        <p:spPr>
          <a:xfrm>
            <a:off x="9334990" y="957943"/>
            <a:ext cx="2761673" cy="5257799"/>
          </a:xfrm>
          <a:prstGeom prst="rect">
            <a:avLst/>
          </a:prstGeom>
          <a:solidFill>
            <a:schemeClr val="accent1"/>
          </a:solidFill>
          <a:ln>
            <a:noFill/>
          </a:ln>
          <a:effectLst>
            <a:outerShdw blurRad="44450" dist="27940" dir="5400000" algn="ctr">
              <a:srgbClr val="000000">
                <a:alpha val="32000"/>
              </a:srgbClr>
            </a:outerShdw>
          </a:effectLst>
        </p:spPr>
        <p:txBody>
          <a:bodyPr>
            <a:normAutofit lnSpcReduction="10000"/>
          </a:bodyPr>
          <a:lstStyle/>
          <a:p>
            <a:pPr marL="0" indent="0" algn="ctr">
              <a:buNone/>
            </a:pPr>
            <a:r>
              <a:rPr lang="en-US" sz="1800" i="1" dirty="0">
                <a:solidFill>
                  <a:schemeClr val="bg1"/>
                </a:solidFill>
              </a:rPr>
              <a:t>Post-School Interview Guide for Student and Family</a:t>
            </a:r>
          </a:p>
          <a:p>
            <a:r>
              <a:rPr lang="en-US" sz="1800" dirty="0">
                <a:solidFill>
                  <a:schemeClr val="bg1"/>
                </a:solidFill>
              </a:rPr>
              <a:t>Use as an informational handout  for students/parents/ guardians when requesting the Agreement to Participate</a:t>
            </a:r>
          </a:p>
          <a:p>
            <a:r>
              <a:rPr lang="en-US" sz="1800" dirty="0">
                <a:solidFill>
                  <a:schemeClr val="bg1"/>
                </a:solidFill>
              </a:rPr>
              <a:t>Use during the Exit Interview, along with PSO Postcard, as an introduction to the upcoming Follow-Up Interview for the student</a:t>
            </a:r>
          </a:p>
          <a:p>
            <a:r>
              <a:rPr lang="en-US" sz="1800" dirty="0">
                <a:solidFill>
                  <a:schemeClr val="bg1"/>
                </a:solidFill>
              </a:rPr>
              <a:t>Distribute at IEP meeting in preparation for both the EXIT Interview and the required upcoming Follow-Up Interview one year after exit from school</a:t>
            </a:r>
          </a:p>
        </p:txBody>
      </p:sp>
      <p:sp>
        <p:nvSpPr>
          <p:cNvPr id="7" name="TextBox 6"/>
          <p:cNvSpPr txBox="1"/>
          <p:nvPr/>
        </p:nvSpPr>
        <p:spPr>
          <a:xfrm>
            <a:off x="11582400" y="6488668"/>
            <a:ext cx="434109" cy="369332"/>
          </a:xfrm>
          <a:prstGeom prst="rect">
            <a:avLst/>
          </a:prstGeom>
          <a:noFill/>
        </p:spPr>
        <p:txBody>
          <a:bodyPr wrap="square" rtlCol="0">
            <a:spAutoFit/>
          </a:bodyPr>
          <a:lstStyle/>
          <a:p>
            <a:r>
              <a:rPr lang="en-US" dirty="0">
                <a:solidFill>
                  <a:schemeClr val="bg1"/>
                </a:solidFill>
              </a:rPr>
              <a:t>30</a:t>
            </a:r>
          </a:p>
        </p:txBody>
      </p:sp>
      <p:sp>
        <p:nvSpPr>
          <p:cNvPr id="4" name="TextBox 3"/>
          <p:cNvSpPr txBox="1"/>
          <p:nvPr/>
        </p:nvSpPr>
        <p:spPr>
          <a:xfrm>
            <a:off x="5507665" y="5847907"/>
            <a:ext cx="627321" cy="29340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10420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5" y="273919"/>
            <a:ext cx="7259782" cy="960147"/>
          </a:xfrm>
        </p:spPr>
        <p:txBody>
          <a:bodyPr>
            <a:normAutofit/>
          </a:bodyPr>
          <a:lstStyle/>
          <a:p>
            <a:pPr algn="ctr"/>
            <a:r>
              <a:rPr lang="en-US" sz="3200" dirty="0">
                <a:latin typeface="HP Simplified Light" panose="020B0406020204020204" pitchFamily="34" charset="0"/>
                <a:ea typeface="Malgun Gothic Semilight" panose="020B0502040204020203" pitchFamily="34" charset="-128"/>
                <a:cs typeface="Malgun Gothic Semilight" panose="020B0502040204020203" pitchFamily="34" charset="-128"/>
              </a:rPr>
              <a:t>The Exit Interview is a great connection!</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53288" y="1496291"/>
            <a:ext cx="7250786" cy="4480502"/>
          </a:xfrm>
          <a:prstGeom prst="rect">
            <a:avLst/>
          </a:prstGeom>
          <a:ln>
            <a:noFill/>
          </a:ln>
          <a:effectLst>
            <a:softEdge rad="112500"/>
          </a:effectLst>
        </p:spPr>
      </p:pic>
      <p:sp>
        <p:nvSpPr>
          <p:cNvPr id="4" name="TextBox 3"/>
          <p:cNvSpPr txBox="1"/>
          <p:nvPr/>
        </p:nvSpPr>
        <p:spPr>
          <a:xfrm>
            <a:off x="278374" y="4763070"/>
            <a:ext cx="3870036" cy="1634490"/>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dirty="0">
                <a:solidFill>
                  <a:schemeClr val="bg1"/>
                </a:solidFill>
              </a:rPr>
              <a:t>You will find this training PowerPoint</a:t>
            </a:r>
            <a:r>
              <a:rPr lang="en-US" i="1" dirty="0">
                <a:solidFill>
                  <a:schemeClr val="bg1"/>
                </a:solidFill>
              </a:rPr>
              <a:t>, the Exit Interview , Postcards</a:t>
            </a:r>
          </a:p>
          <a:p>
            <a:pPr algn="ctr"/>
            <a:r>
              <a:rPr lang="en-US" i="1" dirty="0">
                <a:solidFill>
                  <a:schemeClr val="bg1"/>
                </a:solidFill>
              </a:rPr>
              <a:t>and many other resources on: </a:t>
            </a:r>
          </a:p>
          <a:p>
            <a:pPr algn="ctr"/>
            <a:r>
              <a:rPr lang="en-US" dirty="0">
                <a:solidFill>
                  <a:schemeClr val="bg1"/>
                </a:solidFill>
              </a:rPr>
              <a:t>https://transitionoregon.org/post-school-outcomes/</a:t>
            </a:r>
          </a:p>
        </p:txBody>
      </p:sp>
      <p:sp>
        <p:nvSpPr>
          <p:cNvPr id="6" name="TextBox 5"/>
          <p:cNvSpPr txBox="1"/>
          <p:nvPr/>
        </p:nvSpPr>
        <p:spPr>
          <a:xfrm>
            <a:off x="196738" y="753992"/>
            <a:ext cx="3951672" cy="3813810"/>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dirty="0">
                <a:solidFill>
                  <a:schemeClr val="bg1"/>
                </a:solidFill>
              </a:rPr>
              <a:t>For help or technical assistance please contact:</a:t>
            </a:r>
          </a:p>
          <a:p>
            <a:pPr marL="285750" indent="-285750">
              <a:buFont typeface="Arial" panose="020B0604020202020204" pitchFamily="34" charset="0"/>
              <a:buChar char="•"/>
            </a:pPr>
            <a:r>
              <a:rPr lang="en-US" dirty="0">
                <a:solidFill>
                  <a:schemeClr val="bg1"/>
                </a:solidFill>
                <a:hlinkClick r:id="rId4"/>
              </a:rPr>
              <a:t>pso@uoregon.edu</a:t>
            </a:r>
            <a:endParaRPr lang="en-US" dirty="0">
              <a:solidFill>
                <a:schemeClr val="bg1"/>
              </a:solidFill>
            </a:endParaRP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Charlotte </a:t>
            </a:r>
            <a:r>
              <a:rPr lang="en-US" dirty="0" err="1">
                <a:solidFill>
                  <a:schemeClr val="bg1"/>
                </a:solidFill>
              </a:rPr>
              <a:t>Alverson</a:t>
            </a:r>
            <a:r>
              <a:rPr lang="en-US" dirty="0">
                <a:solidFill>
                  <a:schemeClr val="bg1"/>
                </a:solidFill>
              </a:rPr>
              <a:t> </a:t>
            </a:r>
            <a:r>
              <a:rPr lang="en-US" dirty="0">
                <a:solidFill>
                  <a:schemeClr val="bg1"/>
                </a:solidFill>
                <a:hlinkClick r:id="rId5"/>
              </a:rPr>
              <a:t>calverso@uoregon.edu</a:t>
            </a:r>
            <a:endParaRPr lang="en-US" dirty="0">
              <a:solidFill>
                <a:schemeClr val="bg1"/>
              </a:solidFill>
            </a:endParaRPr>
          </a:p>
          <a:p>
            <a:pPr marL="285750" indent="-285750">
              <a:buFont typeface="Arial" panose="020B0604020202020204" pitchFamily="34" charset="0"/>
              <a:buChar char="•"/>
            </a:pPr>
            <a:r>
              <a:rPr lang="en-US" dirty="0" err="1">
                <a:solidFill>
                  <a:schemeClr val="bg1"/>
                </a:solidFill>
              </a:rPr>
              <a:t>Shava</a:t>
            </a:r>
            <a:r>
              <a:rPr lang="en-US" dirty="0">
                <a:solidFill>
                  <a:schemeClr val="bg1"/>
                </a:solidFill>
              </a:rPr>
              <a:t> Feinstein </a:t>
            </a:r>
            <a:r>
              <a:rPr lang="en-US" u="sng" dirty="0">
                <a:solidFill>
                  <a:srgbClr val="2E05C5"/>
                </a:solidFill>
              </a:rPr>
              <a:t>S</a:t>
            </a:r>
            <a:r>
              <a:rPr lang="en-US" dirty="0">
                <a:solidFill>
                  <a:schemeClr val="accent1">
                    <a:lumMod val="75000"/>
                  </a:schemeClr>
                </a:solidFill>
                <a:hlinkClick r:id="rId6"/>
              </a:rPr>
              <a:t>h</a:t>
            </a:r>
            <a:r>
              <a:rPr lang="en-US" dirty="0">
                <a:solidFill>
                  <a:schemeClr val="bg1"/>
                </a:solidFill>
                <a:hlinkClick r:id="rId6"/>
              </a:rPr>
              <a:t>ava.Feinstein@ode.oregon.gov</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Cindy Post</a:t>
            </a:r>
          </a:p>
          <a:p>
            <a:r>
              <a:rPr lang="en-US" dirty="0">
                <a:solidFill>
                  <a:schemeClr val="bg1"/>
                </a:solidFill>
              </a:rPr>
              <a:t>     </a:t>
            </a:r>
            <a:r>
              <a:rPr lang="en-US" dirty="0">
                <a:solidFill>
                  <a:schemeClr val="bg1"/>
                </a:solidFill>
                <a:hlinkClick r:id="rId7"/>
              </a:rPr>
              <a:t>cpost3@uoregon.edu</a:t>
            </a:r>
            <a:endParaRPr lang="en-US" dirty="0">
              <a:solidFill>
                <a:schemeClr val="bg1"/>
              </a:solidFill>
            </a:endParaRPr>
          </a:p>
          <a:p>
            <a:endParaRPr lang="en-US" dirty="0">
              <a:solidFill>
                <a:schemeClr val="bg1"/>
              </a:solidFill>
            </a:endParaRPr>
          </a:p>
          <a:p>
            <a:endParaRPr lang="en-US" sz="2000" dirty="0">
              <a:solidFill>
                <a:schemeClr val="bg1"/>
              </a:solidFill>
            </a:endParaRPr>
          </a:p>
        </p:txBody>
      </p:sp>
      <p:sp>
        <p:nvSpPr>
          <p:cNvPr id="7" name="TextBox 6"/>
          <p:cNvSpPr txBox="1"/>
          <p:nvPr/>
        </p:nvSpPr>
        <p:spPr>
          <a:xfrm>
            <a:off x="11582400" y="6488668"/>
            <a:ext cx="434109" cy="369332"/>
          </a:xfrm>
          <a:prstGeom prst="rect">
            <a:avLst/>
          </a:prstGeom>
          <a:noFill/>
        </p:spPr>
        <p:txBody>
          <a:bodyPr wrap="square" rtlCol="0">
            <a:spAutoFit/>
          </a:bodyPr>
          <a:lstStyle/>
          <a:p>
            <a:r>
              <a:rPr lang="en-US" dirty="0">
                <a:solidFill>
                  <a:schemeClr val="bg1"/>
                </a:solidFill>
              </a:rPr>
              <a:t>31</a:t>
            </a:r>
          </a:p>
        </p:txBody>
      </p:sp>
    </p:spTree>
    <p:extLst>
      <p:ext uri="{BB962C8B-B14F-4D97-AF65-F5344CB8AC3E}">
        <p14:creationId xmlns:p14="http://schemas.microsoft.com/office/powerpoint/2010/main" val="335712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54164" y="191563"/>
            <a:ext cx="8045669" cy="739035"/>
          </a:xfrm>
          <a:prstGeom prst="rect">
            <a:avLst/>
          </a:prstGeom>
          <a:noFill/>
        </p:spPr>
        <p:txBody>
          <a:bodyP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b="0" dirty="0"/>
              <a:t>WHEN DOES THE EXIT INTERVIEW TAKE PLACE?</a:t>
            </a:r>
          </a:p>
        </p:txBody>
      </p:sp>
      <p:sp>
        <p:nvSpPr>
          <p:cNvPr id="3" name="TextBox 2"/>
          <p:cNvSpPr txBox="1"/>
          <p:nvPr/>
        </p:nvSpPr>
        <p:spPr>
          <a:xfrm>
            <a:off x="999459" y="1084519"/>
            <a:ext cx="9781953" cy="6247864"/>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PSO App 2.0 is open year-round for input into the Exit Interview (some down time may occur for maintenance)</a:t>
            </a:r>
          </a:p>
          <a:p>
            <a:endParaRPr lang="en-US" sz="2800" dirty="0"/>
          </a:p>
          <a:p>
            <a:r>
              <a:rPr lang="en-US" sz="2800" dirty="0"/>
              <a:t>IDEAS:</a:t>
            </a:r>
          </a:p>
          <a:p>
            <a:pPr marL="342900" indent="-342900">
              <a:buFont typeface="Arial" panose="020B0604020202020204" pitchFamily="34" charset="0"/>
              <a:buChar char="•"/>
            </a:pPr>
            <a:r>
              <a:rPr lang="en-US" sz="2400" dirty="0"/>
              <a:t>Utilize the time when you process the student’s IEP meeting to conduct the interview</a:t>
            </a:r>
          </a:p>
          <a:p>
            <a:endParaRPr lang="en-US" sz="2400" dirty="0"/>
          </a:p>
          <a:p>
            <a:pPr marL="342900" indent="-342900">
              <a:buFont typeface="Arial" panose="020B0604020202020204" pitchFamily="34" charset="0"/>
              <a:buChar char="•"/>
            </a:pPr>
            <a:r>
              <a:rPr lang="en-US" sz="2400" dirty="0"/>
              <a:t>Provide a pizza party and enlist staff to assist with the interviews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Make the time as a one-on-one check-in with the student to chat about future plans and see if they need any assistance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Make a “reservation” with the student to complete the interview during a down time during the school day</a:t>
            </a:r>
          </a:p>
          <a:p>
            <a:pPr marL="342900" indent="-342900">
              <a:buFont typeface="Arial" panose="020B0604020202020204" pitchFamily="34" charset="0"/>
              <a:buChar char="•"/>
            </a:pPr>
            <a:endParaRPr lang="en-US" sz="2400" dirty="0"/>
          </a:p>
          <a:p>
            <a:endParaRPr lang="en-US" sz="2400" dirty="0"/>
          </a:p>
        </p:txBody>
      </p:sp>
      <p:sp>
        <p:nvSpPr>
          <p:cNvPr id="4" name="TextBox 3"/>
          <p:cNvSpPr txBox="1"/>
          <p:nvPr/>
        </p:nvSpPr>
        <p:spPr>
          <a:xfrm>
            <a:off x="11668234" y="6488668"/>
            <a:ext cx="332509" cy="369332"/>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385892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16" y="3140364"/>
            <a:ext cx="6182409" cy="3342377"/>
          </a:xfrm>
          <a:prstGeom prst="rect">
            <a:avLst/>
          </a:prstGeom>
        </p:spPr>
      </p:pic>
      <p:sp>
        <p:nvSpPr>
          <p:cNvPr id="2" name="Title 1"/>
          <p:cNvSpPr>
            <a:spLocks noGrp="1"/>
          </p:cNvSpPr>
          <p:nvPr>
            <p:ph type="title"/>
          </p:nvPr>
        </p:nvSpPr>
        <p:spPr>
          <a:xfrm>
            <a:off x="1710378" y="79755"/>
            <a:ext cx="8467596" cy="801665"/>
          </a:xfrm>
        </p:spPr>
        <p:txBody>
          <a:bodyPr>
            <a:normAutofit/>
          </a:bodyPr>
          <a:lstStyle/>
          <a:p>
            <a:pPr algn="ctr"/>
            <a:r>
              <a:rPr lang="en-US" sz="3200" b="0" dirty="0"/>
              <a:t>WHO IS ELIGIBLE FOR AN EXIT INTERVIEW?</a:t>
            </a:r>
          </a:p>
        </p:txBody>
      </p:sp>
      <p:sp>
        <p:nvSpPr>
          <p:cNvPr id="3" name="Content Placeholder 2"/>
          <p:cNvSpPr>
            <a:spLocks noGrp="1"/>
          </p:cNvSpPr>
          <p:nvPr>
            <p:ph idx="1"/>
          </p:nvPr>
        </p:nvSpPr>
        <p:spPr>
          <a:xfrm>
            <a:off x="200416" y="1016000"/>
            <a:ext cx="9741075" cy="2374377"/>
          </a:xfrm>
          <a:solidFill>
            <a:schemeClr val="accent3">
              <a:lumMod val="75000"/>
            </a:schemeClr>
          </a:solidFill>
        </p:spPr>
        <p:txBody>
          <a:bodyPr>
            <a:normAutofit/>
          </a:bodyPr>
          <a:lstStyle/>
          <a:p>
            <a:pPr marL="457200" marR="624205" lvl="0" indent="-457200">
              <a:lnSpc>
                <a:spcPct val="105000"/>
              </a:lnSpc>
              <a:spcBef>
                <a:spcPts val="60"/>
              </a:spcBef>
              <a:spcAft>
                <a:spcPts val="0"/>
              </a:spcAft>
              <a:buSzPts val="1050"/>
              <a:buFont typeface="Wingdings" panose="05000000000000000000" pitchFamily="2" charset="2"/>
              <a:buChar char="Ø"/>
              <a:tabLst>
                <a:tab pos="364490" algn="l"/>
              </a:tabLst>
            </a:pPr>
            <a:endParaRPr lang="en-US" sz="2000" dirty="0">
              <a:solidFill>
                <a:schemeClr val="bg1"/>
              </a:solidFill>
              <a:latin typeface="Calibri" panose="020F0502020204030204" pitchFamily="34" charset="0"/>
              <a:ea typeface="Arial" panose="020B0604020202020204" pitchFamily="34" charset="0"/>
              <a:cs typeface="Calibri" panose="020F0502020204030204" pitchFamily="34" charset="0"/>
            </a:endParaRPr>
          </a:p>
          <a:p>
            <a:pPr marL="457200" marR="624205" lvl="0" indent="-457200">
              <a:lnSpc>
                <a:spcPct val="105000"/>
              </a:lnSpc>
              <a:spcBef>
                <a:spcPts val="60"/>
              </a:spcBef>
              <a:spcAft>
                <a:spcPts val="0"/>
              </a:spcAft>
              <a:buSzPct val="100000"/>
              <a:buFont typeface="Wingdings" panose="05000000000000000000" pitchFamily="2" charset="2"/>
              <a:buChar char="Ø"/>
              <a:tabLst>
                <a:tab pos="364490" algn="l"/>
              </a:tabLst>
            </a:pP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students</a:t>
            </a:r>
            <a:r>
              <a:rPr lang="en-US" sz="2200" spc="-20" dirty="0">
                <a:solidFill>
                  <a:schemeClr val="bg1"/>
                </a:solidFill>
                <a:latin typeface="Calibri" panose="020F0502020204030204" pitchFamily="34" charset="0"/>
                <a:ea typeface="Arial" panose="020B0604020202020204" pitchFamily="34" charset="0"/>
                <a:cs typeface="Calibri" panose="020F0502020204030204" pitchFamily="34" charset="0"/>
              </a:rPr>
              <a:t> ages 16-21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leaving</a:t>
            </a:r>
            <a:r>
              <a:rPr lang="en-US" sz="2200" spc="-20" dirty="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with</a:t>
            </a:r>
            <a:r>
              <a:rPr lang="en-US" sz="2200" spc="-20" dirty="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a</a:t>
            </a:r>
            <a:r>
              <a:rPr lang="en-US" sz="2200" spc="-20" dirty="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regular,</a:t>
            </a:r>
            <a:r>
              <a:rPr lang="en-US" sz="2200" spc="-20" dirty="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modified,</a:t>
            </a:r>
            <a:r>
              <a:rPr lang="en-US" sz="2200" spc="-20" dirty="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or</a:t>
            </a:r>
            <a:r>
              <a:rPr lang="en-US" sz="2200" spc="-20" dirty="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extended</a:t>
            </a:r>
            <a:r>
              <a:rPr lang="en-US" sz="2200" spc="-25" dirty="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diploma,</a:t>
            </a:r>
            <a:r>
              <a:rPr lang="en-US" sz="2200" spc="-15" dirty="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an</a:t>
            </a:r>
            <a:r>
              <a:rPr lang="en-US" sz="2200" spc="-15" dirty="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alternative certificate,</a:t>
            </a:r>
            <a:r>
              <a:rPr lang="en-US" sz="2200" spc="-35" dirty="0">
                <a:solidFill>
                  <a:schemeClr val="bg1"/>
                </a:solidFill>
                <a:latin typeface="Calibri" panose="020F0502020204030204" pitchFamily="34" charset="0"/>
                <a:ea typeface="Arial" panose="020B0604020202020204" pitchFamily="34" charset="0"/>
                <a:cs typeface="Calibri" panose="020F0502020204030204" pitchFamily="34" charset="0"/>
              </a:rPr>
              <a:t> </a:t>
            </a:r>
          </a:p>
          <a:p>
            <a:pPr marL="457200" marR="624205" lvl="0" indent="-457200">
              <a:lnSpc>
                <a:spcPct val="105000"/>
              </a:lnSpc>
              <a:spcBef>
                <a:spcPts val="60"/>
              </a:spcBef>
              <a:spcAft>
                <a:spcPts val="0"/>
              </a:spcAft>
              <a:buSzPct val="100000"/>
              <a:buFont typeface="Wingdings" panose="05000000000000000000" pitchFamily="2" charset="2"/>
              <a:buChar char="Ø"/>
              <a:tabLst>
                <a:tab pos="364490" algn="l"/>
              </a:tabLst>
            </a:pP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reaching</a:t>
            </a:r>
            <a:r>
              <a:rPr lang="en-US" sz="2200" spc="-45" dirty="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maximum</a:t>
            </a:r>
            <a:r>
              <a:rPr lang="en-US" sz="2200" spc="-40" dirty="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age,</a:t>
            </a:r>
            <a:r>
              <a:rPr lang="en-US" sz="2200" spc="-40" dirty="0">
                <a:solidFill>
                  <a:schemeClr val="bg1"/>
                </a:solidFill>
                <a:latin typeface="Calibri" panose="020F0502020204030204" pitchFamily="34" charset="0"/>
                <a:ea typeface="Arial" panose="020B0604020202020204" pitchFamily="34" charset="0"/>
                <a:cs typeface="Calibri" panose="020F0502020204030204" pitchFamily="34" charset="0"/>
              </a:rPr>
              <a:t> </a:t>
            </a:r>
          </a:p>
          <a:p>
            <a:pPr marL="457200" marR="624205" lvl="0" indent="-457200">
              <a:lnSpc>
                <a:spcPct val="105000"/>
              </a:lnSpc>
              <a:spcBef>
                <a:spcPts val="60"/>
              </a:spcBef>
              <a:spcAft>
                <a:spcPts val="0"/>
              </a:spcAft>
              <a:buSzPct val="100000"/>
              <a:buFont typeface="Wingdings" panose="05000000000000000000" pitchFamily="2" charset="2"/>
              <a:buChar char="Ø"/>
              <a:tabLst>
                <a:tab pos="364490" algn="l"/>
              </a:tabLst>
            </a:pP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and</a:t>
            </a:r>
            <a:r>
              <a:rPr lang="en-US" sz="2200" spc="-40" dirty="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students</a:t>
            </a:r>
            <a:r>
              <a:rPr lang="en-US" sz="2200" spc="-40" dirty="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who</a:t>
            </a:r>
            <a:r>
              <a:rPr lang="en-US" sz="2200" spc="-40" dirty="0">
                <a:solidFill>
                  <a:schemeClr val="bg1"/>
                </a:solidFill>
                <a:latin typeface="Calibri" panose="020F0502020204030204" pitchFamily="34" charset="0"/>
                <a:ea typeface="Arial" panose="020B0604020202020204" pitchFamily="34" charset="0"/>
                <a:cs typeface="Calibri" panose="020F0502020204030204" pitchFamily="34" charset="0"/>
              </a:rPr>
              <a:t> </a:t>
            </a:r>
            <a:r>
              <a:rPr lang="en-US" sz="2200" dirty="0">
                <a:solidFill>
                  <a:schemeClr val="bg1"/>
                </a:solidFill>
                <a:latin typeface="Calibri" panose="020F0502020204030204" pitchFamily="34" charset="0"/>
                <a:ea typeface="Arial" panose="020B0604020202020204" pitchFamily="34" charset="0"/>
                <a:cs typeface="Calibri" panose="020F0502020204030204" pitchFamily="34" charset="0"/>
              </a:rPr>
              <a:t>dropout</a:t>
            </a:r>
          </a:p>
          <a:p>
            <a:pPr marL="0" indent="0">
              <a:buNone/>
            </a:pPr>
            <a:endParaRPr lang="en-US" dirty="0"/>
          </a:p>
        </p:txBody>
      </p:sp>
      <p:sp>
        <p:nvSpPr>
          <p:cNvPr id="4" name="Title 1">
            <a:extLst>
              <a:ext uri="{FF2B5EF4-FFF2-40B4-BE49-F238E27FC236}">
                <a16:creationId xmlns:a16="http://schemas.microsoft.com/office/drawing/2014/main" id="{774D931D-3F9E-45A8-97A1-FA31562F828A}"/>
              </a:ext>
            </a:extLst>
          </p:cNvPr>
          <p:cNvSpPr txBox="1">
            <a:spLocks/>
          </p:cNvSpPr>
          <p:nvPr/>
        </p:nvSpPr>
        <p:spPr>
          <a:xfrm>
            <a:off x="6382825" y="4461202"/>
            <a:ext cx="5171866" cy="1615731"/>
          </a:xfrm>
          <a:prstGeom prst="rect">
            <a:avLst/>
          </a:prstGeom>
          <a:solidFill>
            <a:schemeClr val="accent3">
              <a:lumMod val="75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chemeClr val="bg1"/>
                </a:solidFill>
              </a:rPr>
              <a:t>Agreement To Participate </a:t>
            </a:r>
            <a:r>
              <a:rPr lang="en-US" sz="2200" dirty="0">
                <a:solidFill>
                  <a:schemeClr val="bg1"/>
                </a:solidFill>
              </a:rPr>
              <a:t>is necessary from </a:t>
            </a:r>
            <a:br>
              <a:rPr lang="en-US" sz="2200" dirty="0">
                <a:solidFill>
                  <a:schemeClr val="bg1"/>
                </a:solidFill>
              </a:rPr>
            </a:br>
            <a:r>
              <a:rPr lang="en-US" sz="2200" dirty="0">
                <a:solidFill>
                  <a:schemeClr val="bg1"/>
                </a:solidFill>
              </a:rPr>
              <a:t>Parents/Guardians or Student if they are 18+</a:t>
            </a:r>
          </a:p>
          <a:p>
            <a:r>
              <a:rPr lang="en-US" sz="2200" dirty="0">
                <a:solidFill>
                  <a:schemeClr val="bg1"/>
                </a:solidFill>
              </a:rPr>
              <a:t>For the Exit Interview</a:t>
            </a:r>
          </a:p>
        </p:txBody>
      </p:sp>
      <p:sp>
        <p:nvSpPr>
          <p:cNvPr id="6" name="TextBox 5"/>
          <p:cNvSpPr txBox="1"/>
          <p:nvPr/>
        </p:nvSpPr>
        <p:spPr>
          <a:xfrm>
            <a:off x="11699766" y="6491781"/>
            <a:ext cx="332509" cy="369332"/>
          </a:xfrm>
          <a:prstGeom prst="rect">
            <a:avLst/>
          </a:prstGeom>
          <a:noFill/>
        </p:spPr>
        <p:txBody>
          <a:bodyPr wrap="square" rtlCol="0">
            <a:spAutoFit/>
          </a:bodyPr>
          <a:lstStyle/>
          <a:p>
            <a:r>
              <a:rPr lang="en-US" dirty="0">
                <a:solidFill>
                  <a:schemeClr val="bg1"/>
                </a:solidFill>
              </a:rPr>
              <a:t>5</a:t>
            </a:r>
          </a:p>
        </p:txBody>
      </p:sp>
    </p:spTree>
    <p:extLst>
      <p:ext uri="{BB962C8B-B14F-4D97-AF65-F5344CB8AC3E}">
        <p14:creationId xmlns:p14="http://schemas.microsoft.com/office/powerpoint/2010/main" val="276803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3451" y="0"/>
            <a:ext cx="4914378" cy="701457"/>
          </a:xfrm>
        </p:spPr>
        <p:txBody>
          <a:bodyPr>
            <a:normAutofit/>
          </a:bodyPr>
          <a:lstStyle/>
          <a:p>
            <a:r>
              <a:rPr lang="en-US" sz="3200" b="0" dirty="0"/>
              <a:t>EXIT INTERVIEW PROCESS</a:t>
            </a:r>
          </a:p>
        </p:txBody>
      </p:sp>
      <p:sp>
        <p:nvSpPr>
          <p:cNvPr id="3" name="Text Placeholder 2"/>
          <p:cNvSpPr>
            <a:spLocks noGrp="1"/>
          </p:cNvSpPr>
          <p:nvPr>
            <p:ph type="body" idx="1"/>
          </p:nvPr>
        </p:nvSpPr>
        <p:spPr>
          <a:xfrm>
            <a:off x="585542" y="701456"/>
            <a:ext cx="11009745" cy="5787211"/>
          </a:xfr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fontScale="85000" lnSpcReduction="20000"/>
          </a:bodyPr>
          <a:lstStyle/>
          <a:p>
            <a:r>
              <a:rPr lang="en-US" sz="2200" b="1" dirty="0">
                <a:solidFill>
                  <a:schemeClr val="bg1"/>
                </a:solidFill>
              </a:rPr>
              <a:t>BEFORE THE INTERVIEW:</a:t>
            </a:r>
          </a:p>
          <a:p>
            <a:pPr marL="342900" indent="-342900">
              <a:buFont typeface="Arial" panose="020B0604020202020204" pitchFamily="34" charset="0"/>
              <a:buChar char="•"/>
            </a:pPr>
            <a:r>
              <a:rPr lang="en-US" sz="2600" dirty="0">
                <a:solidFill>
                  <a:schemeClr val="bg1"/>
                </a:solidFill>
              </a:rPr>
              <a:t>Obtain an Agreement to Participate for the Exit Interview</a:t>
            </a:r>
          </a:p>
          <a:p>
            <a:pPr marL="342900" indent="-342900">
              <a:buFont typeface="Arial" panose="020B0604020202020204" pitchFamily="34" charset="0"/>
              <a:buChar char="•"/>
            </a:pPr>
            <a:r>
              <a:rPr lang="en-US" sz="2600" dirty="0">
                <a:solidFill>
                  <a:schemeClr val="bg1"/>
                </a:solidFill>
              </a:rPr>
              <a:t>Review student file information for demographic and contact information</a:t>
            </a:r>
          </a:p>
          <a:p>
            <a:pPr marL="342900" indent="-342900">
              <a:buFont typeface="Arial" panose="020B0604020202020204" pitchFamily="34" charset="0"/>
              <a:buChar char="•"/>
            </a:pPr>
            <a:r>
              <a:rPr lang="en-US" sz="2600" dirty="0">
                <a:solidFill>
                  <a:schemeClr val="bg1"/>
                </a:solidFill>
              </a:rPr>
              <a:t>Get access to the PSO 2.0 App, become familiar with PSO application</a:t>
            </a:r>
          </a:p>
          <a:p>
            <a:pPr marL="342900" indent="-342900">
              <a:buFont typeface="Arial" panose="020B0604020202020204" pitchFamily="34" charset="0"/>
              <a:buChar char="•"/>
            </a:pPr>
            <a:r>
              <a:rPr lang="en-US" sz="2600" dirty="0">
                <a:solidFill>
                  <a:schemeClr val="bg1"/>
                </a:solidFill>
              </a:rPr>
              <a:t>Enter demographic and contact information at any time before the interview</a:t>
            </a:r>
          </a:p>
          <a:p>
            <a:pPr marL="342900" indent="-342900">
              <a:buFont typeface="Arial" panose="020B0604020202020204" pitchFamily="34" charset="0"/>
              <a:buChar char="•"/>
            </a:pPr>
            <a:r>
              <a:rPr lang="en-US" sz="2600" dirty="0">
                <a:solidFill>
                  <a:schemeClr val="bg1"/>
                </a:solidFill>
              </a:rPr>
              <a:t>Set up an interview time  - best would be within one month of student exit</a:t>
            </a:r>
          </a:p>
          <a:p>
            <a:r>
              <a:rPr lang="en-US" sz="2200" b="1" dirty="0">
                <a:solidFill>
                  <a:schemeClr val="bg1"/>
                </a:solidFill>
              </a:rPr>
              <a:t>DURING AND AFTER THE INTERVIEW:</a:t>
            </a:r>
          </a:p>
          <a:p>
            <a:pPr marL="342900" indent="-342900">
              <a:buFont typeface="Arial" panose="020B0604020202020204" pitchFamily="34" charset="0"/>
              <a:buChar char="•"/>
            </a:pPr>
            <a:r>
              <a:rPr lang="en-US" sz="2600" dirty="0">
                <a:solidFill>
                  <a:schemeClr val="bg1"/>
                </a:solidFill>
              </a:rPr>
              <a:t>Complete the interview electronically while using the PSO App, if possible</a:t>
            </a:r>
          </a:p>
          <a:p>
            <a:pPr marL="342900" indent="-342900">
              <a:buFont typeface="Arial" panose="020B0604020202020204" pitchFamily="34" charset="0"/>
              <a:buChar char="•"/>
            </a:pPr>
            <a:r>
              <a:rPr lang="en-US" sz="2600" dirty="0">
                <a:solidFill>
                  <a:schemeClr val="bg1"/>
                </a:solidFill>
              </a:rPr>
              <a:t>Have student complete the address portion of the </a:t>
            </a:r>
            <a:r>
              <a:rPr lang="en-US" sz="2600" i="1" dirty="0">
                <a:solidFill>
                  <a:schemeClr val="bg1"/>
                </a:solidFill>
              </a:rPr>
              <a:t>PSO Postcard </a:t>
            </a:r>
            <a:r>
              <a:rPr lang="en-US" sz="2600" dirty="0">
                <a:solidFill>
                  <a:schemeClr val="bg1"/>
                </a:solidFill>
              </a:rPr>
              <a:t>in person </a:t>
            </a:r>
          </a:p>
          <a:p>
            <a:pPr marL="342900" indent="-342900">
              <a:buFont typeface="Arial" panose="020B0604020202020204" pitchFamily="34" charset="0"/>
              <a:buChar char="•"/>
            </a:pPr>
            <a:r>
              <a:rPr lang="en-US" sz="2600" dirty="0">
                <a:solidFill>
                  <a:schemeClr val="bg1"/>
                </a:solidFill>
              </a:rPr>
              <a:t>Collect useful contact information for Follow-Up Interview, add electronically into Exit Interview in PSO App</a:t>
            </a:r>
          </a:p>
          <a:p>
            <a:pPr marL="342900" indent="-342900">
              <a:buFont typeface="Arial" panose="020B0604020202020204" pitchFamily="34" charset="0"/>
              <a:buChar char="•"/>
            </a:pPr>
            <a:r>
              <a:rPr lang="en-US" sz="2600" dirty="0">
                <a:solidFill>
                  <a:schemeClr val="bg1"/>
                </a:solidFill>
              </a:rPr>
              <a:t>Explain the upcoming Follow-Up Interview and answer any questions – Give PSO </a:t>
            </a:r>
            <a:r>
              <a:rPr lang="en-US" sz="2600" i="1" dirty="0">
                <a:solidFill>
                  <a:schemeClr val="bg1"/>
                </a:solidFill>
              </a:rPr>
              <a:t>Interview Guide for Student and Family </a:t>
            </a:r>
            <a:r>
              <a:rPr lang="en-US" sz="2600" dirty="0">
                <a:solidFill>
                  <a:schemeClr val="bg1"/>
                </a:solidFill>
              </a:rPr>
              <a:t>as a resource – REMINDER – a student CANNOT express yes/no for the Follow-Up Interview at this time, that will happen by contacting in one year’s time.</a:t>
            </a:r>
          </a:p>
          <a:p>
            <a:pPr marL="342900" indent="-342900">
              <a:buFont typeface="Arial" panose="020B0604020202020204" pitchFamily="34" charset="0"/>
              <a:buChar char="•"/>
            </a:pPr>
            <a:r>
              <a:rPr lang="en-US" sz="2600" dirty="0">
                <a:solidFill>
                  <a:schemeClr val="bg1"/>
                </a:solidFill>
              </a:rPr>
              <a:t>Update the interview if new information emerges (contact info, new goals, etc.)</a:t>
            </a:r>
          </a:p>
          <a:p>
            <a:pPr marL="342900" indent="-342900">
              <a:buFont typeface="Arial" panose="020B0604020202020204" pitchFamily="34" charset="0"/>
              <a:buChar char="•"/>
            </a:pPr>
            <a:r>
              <a:rPr lang="en-US" sz="2600" dirty="0">
                <a:solidFill>
                  <a:schemeClr val="bg1"/>
                </a:solidFill>
              </a:rPr>
              <a:t>Confirm ALL interviews completed with no need for further edits by clicking </a:t>
            </a:r>
            <a:r>
              <a:rPr lang="en-US" sz="2600" i="1" dirty="0">
                <a:solidFill>
                  <a:schemeClr val="bg1"/>
                </a:solidFill>
              </a:rPr>
              <a:t>Mark Collection Complete</a:t>
            </a:r>
            <a:endParaRPr lang="en-US" sz="2600" dirty="0">
              <a:solidFill>
                <a:schemeClr val="bg1"/>
              </a:solidFill>
            </a:endParaRPr>
          </a:p>
          <a:p>
            <a:pPr marL="571500" indent="-571500">
              <a:buFont typeface="Arial" panose="020B0604020202020204" pitchFamily="34" charset="0"/>
              <a:buChar char="•"/>
            </a:pPr>
            <a:endParaRPr lang="en-US" sz="2600" dirty="0">
              <a:solidFill>
                <a:schemeClr val="bg1"/>
              </a:solidFill>
            </a:endParaRPr>
          </a:p>
          <a:p>
            <a:endParaRPr lang="en-US" dirty="0"/>
          </a:p>
        </p:txBody>
      </p:sp>
      <p:sp>
        <p:nvSpPr>
          <p:cNvPr id="4" name="TextBox 3"/>
          <p:cNvSpPr txBox="1"/>
          <p:nvPr/>
        </p:nvSpPr>
        <p:spPr>
          <a:xfrm>
            <a:off x="11684000" y="6488668"/>
            <a:ext cx="332509" cy="369332"/>
          </a:xfrm>
          <a:prstGeom prst="rect">
            <a:avLst/>
          </a:prstGeom>
          <a:noFill/>
        </p:spPr>
        <p:txBody>
          <a:bodyPr wrap="square" rtlCol="0">
            <a:spAutoFit/>
          </a:bodyPr>
          <a:lstStyle/>
          <a:p>
            <a:r>
              <a:rPr lang="en-US" dirty="0">
                <a:solidFill>
                  <a:schemeClr val="bg1"/>
                </a:solidFill>
              </a:rPr>
              <a:t>6</a:t>
            </a:r>
          </a:p>
        </p:txBody>
      </p:sp>
    </p:spTree>
    <p:extLst>
      <p:ext uri="{BB962C8B-B14F-4D97-AF65-F5344CB8AC3E}">
        <p14:creationId xmlns:p14="http://schemas.microsoft.com/office/powerpoint/2010/main" val="47201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343" y="-195942"/>
            <a:ext cx="4974771" cy="1257300"/>
          </a:xfrm>
        </p:spPr>
        <p:txBody>
          <a:bodyPr>
            <a:normAutofit/>
          </a:bodyPr>
          <a:lstStyle/>
          <a:p>
            <a:r>
              <a:rPr lang="en-US" sz="3200" b="0" dirty="0">
                <a:latin typeface="Calibri Light" panose="020F0302020204030204" pitchFamily="34" charset="0"/>
              </a:rPr>
              <a:t>Agreement to Participate</a:t>
            </a:r>
          </a:p>
        </p:txBody>
      </p:sp>
      <p:sp>
        <p:nvSpPr>
          <p:cNvPr id="3" name="TextBox 2"/>
          <p:cNvSpPr txBox="1"/>
          <p:nvPr/>
        </p:nvSpPr>
        <p:spPr>
          <a:xfrm>
            <a:off x="1552799" y="5382443"/>
            <a:ext cx="6448200" cy="369332"/>
          </a:xfrm>
          <a:prstGeom prst="rect">
            <a:avLst/>
          </a:prstGeom>
          <a:noFill/>
        </p:spPr>
        <p:txBody>
          <a:bodyPr wrap="square" rtlCol="0">
            <a:spAutoFit/>
          </a:bodyPr>
          <a:lstStyle/>
          <a:p>
            <a:r>
              <a:rPr lang="en-US" dirty="0"/>
              <a:t>      </a:t>
            </a:r>
            <a:r>
              <a:rPr lang="en-US" dirty="0">
                <a:solidFill>
                  <a:schemeClr val="bg1"/>
                </a:solidFill>
              </a:rPr>
              <a:t>Or, click the </a:t>
            </a:r>
            <a:r>
              <a:rPr lang="en-US" i="1" dirty="0">
                <a:solidFill>
                  <a:schemeClr val="bg1"/>
                </a:solidFill>
              </a:rPr>
              <a:t>                              </a:t>
            </a:r>
            <a:r>
              <a:rPr lang="en-US" dirty="0">
                <a:solidFill>
                  <a:schemeClr val="bg1"/>
                </a:solidFill>
              </a:rPr>
              <a:t>button from the previous page</a:t>
            </a:r>
          </a:p>
        </p:txBody>
      </p:sp>
      <p:sp>
        <p:nvSpPr>
          <p:cNvPr id="4" name="TextBox 3"/>
          <p:cNvSpPr txBox="1"/>
          <p:nvPr/>
        </p:nvSpPr>
        <p:spPr>
          <a:xfrm>
            <a:off x="1817148" y="5543361"/>
            <a:ext cx="8899450" cy="646331"/>
          </a:xfrm>
          <a:prstGeom prst="rect">
            <a:avLst/>
          </a:prstGeom>
          <a:solidFill>
            <a:schemeClr val="tx2">
              <a:lumMod val="60000"/>
              <a:lumOff val="40000"/>
            </a:schemeClr>
          </a:solidFill>
        </p:spPr>
        <p:txBody>
          <a:bodyPr wrap="square" rtlCol="0">
            <a:spAutoFit/>
          </a:bodyPr>
          <a:lstStyle/>
          <a:p>
            <a:pPr algn="ctr"/>
            <a:r>
              <a:rPr lang="en-US" dirty="0">
                <a:solidFill>
                  <a:schemeClr val="bg1"/>
                </a:solidFill>
              </a:rPr>
              <a:t>Don’t forget to obtain the Agreement to Participate for the Exit Interview.</a:t>
            </a:r>
          </a:p>
          <a:p>
            <a:pPr algn="ctr"/>
            <a:r>
              <a:rPr lang="en-US" dirty="0">
                <a:solidFill>
                  <a:schemeClr val="bg1"/>
                </a:solidFill>
              </a:rPr>
              <a:t>Documents are found on transitionoregon.org website under PSO Resources/Exit Interview</a:t>
            </a:r>
          </a:p>
        </p:txBody>
      </p:sp>
      <p:sp>
        <p:nvSpPr>
          <p:cNvPr id="5" name="Text Box 2"/>
          <p:cNvSpPr txBox="1">
            <a:spLocks noChangeArrowheads="1"/>
          </p:cNvSpPr>
          <p:nvPr/>
        </p:nvSpPr>
        <p:spPr bwMode="auto">
          <a:xfrm>
            <a:off x="245101" y="2320677"/>
            <a:ext cx="5943138" cy="29237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40"/>
              </a:spcBef>
              <a:spcAft>
                <a:spcPts val="0"/>
              </a:spcAft>
            </a:pPr>
            <a:r>
              <a:rPr lang="en-US" sz="1600" b="1" dirty="0">
                <a:effectLst/>
                <a:latin typeface="Arial Narrow" panose="020B0606020202030204" pitchFamily="34" charset="0"/>
                <a:ea typeface="Times New Roman" panose="02020603050405020304" pitchFamily="18" charset="0"/>
                <a:cs typeface="Adobe Devanagari" panose="02040503050201020203" pitchFamily="18" charset="0"/>
              </a:rPr>
              <a:t>                                           Agreement to Participate:                          </a:t>
            </a: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  </a:t>
            </a:r>
            <a:endParaRPr lang="en-US" sz="1050" dirty="0">
              <a:effectLst/>
              <a:latin typeface="Times New Roman" panose="02020603050405020304" pitchFamily="18" charset="0"/>
              <a:ea typeface="Times New Roman" panose="02020603050405020304" pitchFamily="18" charset="0"/>
            </a:endParaRPr>
          </a:p>
          <a:p>
            <a:pPr marL="0" marR="0" algn="ctr">
              <a:spcBef>
                <a:spcPts val="500"/>
              </a:spcBef>
              <a:spcAft>
                <a:spcPts val="0"/>
              </a:spcAft>
            </a:pP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Parent/Guardian Permission for Students ages 17 and younger to</a:t>
            </a:r>
            <a:endParaRPr lang="en-US" sz="1100" dirty="0">
              <a:effectLst/>
              <a:latin typeface="Times New Roman" panose="02020603050405020304" pitchFamily="18" charset="0"/>
              <a:ea typeface="Times New Roman" panose="02020603050405020304" pitchFamily="18" charset="0"/>
            </a:endParaRPr>
          </a:p>
          <a:p>
            <a:pPr marL="0" marR="0" algn="ctr">
              <a:spcBef>
                <a:spcPts val="500"/>
              </a:spcBef>
              <a:spcAft>
                <a:spcPts val="0"/>
              </a:spcAft>
            </a:pP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Participate in Oregon’s Post-School Outcomes Exit Interview</a:t>
            </a:r>
            <a:endParaRPr lang="en-US" sz="1100" dirty="0">
              <a:effectLst/>
              <a:latin typeface="Times New Roman" panose="02020603050405020304" pitchFamily="18" charset="0"/>
              <a:ea typeface="Times New Roman" panose="02020603050405020304" pitchFamily="18" charset="0"/>
            </a:endParaRPr>
          </a:p>
          <a:p>
            <a:pPr marL="0" marR="0" algn="r">
              <a:spcBef>
                <a:spcPts val="40"/>
              </a:spcBef>
              <a:spcAft>
                <a:spcPts val="0"/>
              </a:spcAft>
            </a:pP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 </a:t>
            </a:r>
            <a:endParaRPr lang="en-US" sz="1050" dirty="0">
              <a:effectLst/>
              <a:latin typeface="Times New Roman" panose="02020603050405020304" pitchFamily="18" charset="0"/>
              <a:ea typeface="Times New Roman" panose="02020603050405020304" pitchFamily="18" charset="0"/>
            </a:endParaRPr>
          </a:p>
          <a:p>
            <a:pPr marL="0" marR="0" algn="just">
              <a:spcBef>
                <a:spcPts val="485"/>
              </a:spcBef>
              <a:spcAft>
                <a:spcPts val="0"/>
              </a:spcAft>
            </a:pPr>
            <a:r>
              <a:rPr lang="en-US" sz="1200" b="1" kern="0" dirty="0">
                <a:effectLst/>
                <a:latin typeface="Arial Narrow" panose="020B0606020202030204" pitchFamily="34" charset="0"/>
                <a:ea typeface="Times New Roman" panose="02020603050405020304" pitchFamily="18" charset="0"/>
                <a:cs typeface="Adobe Devanagari" panose="02040503050201020203" pitchFamily="18" charset="0"/>
              </a:rPr>
              <a:t>Dear Parent/Guardian</a:t>
            </a:r>
            <a:endParaRPr lang="en-US" sz="1050" b="1" kern="0" dirty="0">
              <a:effectLst/>
              <a:latin typeface="Times New Roman" panose="02020603050405020304" pitchFamily="18" charset="0"/>
              <a:ea typeface="Times New Roman" panose="02020603050405020304" pitchFamily="18" charset="0"/>
            </a:endParaRPr>
          </a:p>
          <a:p>
            <a:pPr marL="0" marR="0" indent="228600" algn="just">
              <a:lnSpc>
                <a:spcPct val="103000"/>
              </a:lnSpc>
              <a:spcBef>
                <a:spcPts val="665"/>
              </a:spcBef>
              <a:spcAft>
                <a:spcPts val="0"/>
              </a:spcAft>
            </a:pP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A year after your student leaves high school, someone from the school district would like to call them, or you, to learn what they have been doing since leaving high school. They will ask about your student’s work and school experiences in a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Follow-Up Interview</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This data collection is done by all states and is known as the post-school outcomes collection, or PSO. To be able to contact your student, we would like to conduct an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Exit</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Interview</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with them before they leave school. The purpose of this letter is to tell you about the PSO collection and request permission to conduct an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Exit Interview</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with your student before they leave school.</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p:txBody>
      </p:sp>
      <p:sp>
        <p:nvSpPr>
          <p:cNvPr id="6" name="Text Box 2"/>
          <p:cNvSpPr txBox="1">
            <a:spLocks noChangeArrowheads="1"/>
          </p:cNvSpPr>
          <p:nvPr/>
        </p:nvSpPr>
        <p:spPr bwMode="auto">
          <a:xfrm>
            <a:off x="6266873" y="2320676"/>
            <a:ext cx="5671127" cy="29237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40"/>
              </a:spcBef>
              <a:spcAft>
                <a:spcPts val="0"/>
              </a:spcAft>
            </a:pPr>
            <a:r>
              <a:rPr lang="en-US" sz="1600" b="1" dirty="0">
                <a:effectLst/>
                <a:latin typeface="Arial Narrow" panose="020B0606020202030204" pitchFamily="34" charset="0"/>
                <a:ea typeface="Times New Roman" panose="02020603050405020304" pitchFamily="18" charset="0"/>
                <a:cs typeface="Adobe Devanagari" panose="02040503050201020203" pitchFamily="18" charset="0"/>
              </a:rPr>
              <a:t>                                           Agreement to Participate:                          </a:t>
            </a: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  </a:t>
            </a:r>
            <a:endParaRPr lang="en-US" sz="1050" dirty="0">
              <a:effectLst/>
              <a:latin typeface="Times New Roman" panose="02020603050405020304" pitchFamily="18" charset="0"/>
              <a:ea typeface="Times New Roman" panose="02020603050405020304" pitchFamily="18" charset="0"/>
            </a:endParaRPr>
          </a:p>
          <a:p>
            <a:pPr marL="0" marR="0" algn="ctr">
              <a:spcBef>
                <a:spcPts val="500"/>
              </a:spcBef>
              <a:spcAft>
                <a:spcPts val="0"/>
              </a:spcAft>
            </a:pP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Permission for Students ages 18 and older to Participate in </a:t>
            </a:r>
            <a:endParaRPr lang="en-US" sz="1100" dirty="0">
              <a:effectLst/>
              <a:latin typeface="Times New Roman" panose="02020603050405020304" pitchFamily="18" charset="0"/>
              <a:ea typeface="Times New Roman" panose="02020603050405020304" pitchFamily="18" charset="0"/>
            </a:endParaRPr>
          </a:p>
          <a:p>
            <a:pPr marL="0" marR="0" algn="ctr">
              <a:spcBef>
                <a:spcPts val="500"/>
              </a:spcBef>
              <a:spcAft>
                <a:spcPts val="0"/>
              </a:spcAft>
            </a:pP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Oregon’s Post-School Outcomes Exit Interview</a:t>
            </a:r>
            <a:endParaRPr lang="en-US" sz="1100" dirty="0">
              <a:effectLst/>
              <a:latin typeface="Times New Roman" panose="02020603050405020304" pitchFamily="18" charset="0"/>
              <a:ea typeface="Times New Roman" panose="02020603050405020304" pitchFamily="18" charset="0"/>
            </a:endParaRPr>
          </a:p>
          <a:p>
            <a:pPr marL="0" marR="0" algn="r">
              <a:spcBef>
                <a:spcPts val="40"/>
              </a:spcBef>
              <a:spcAft>
                <a:spcPts val="0"/>
              </a:spcAft>
            </a:pPr>
            <a:r>
              <a:rPr lang="en-US" sz="1200" b="1" dirty="0">
                <a:effectLst/>
                <a:latin typeface="Arial Narrow" panose="020B0606020202030204" pitchFamily="34" charset="0"/>
                <a:ea typeface="Times New Roman" panose="02020603050405020304" pitchFamily="18" charset="0"/>
                <a:cs typeface="Adobe Devanagari" panose="02040503050201020203" pitchFamily="18" charset="0"/>
              </a:rPr>
              <a:t> </a:t>
            </a:r>
            <a:endParaRPr lang="en-US" sz="1050" dirty="0">
              <a:effectLst/>
              <a:latin typeface="Times New Roman" panose="02020603050405020304" pitchFamily="18" charset="0"/>
              <a:ea typeface="Times New Roman" panose="02020603050405020304" pitchFamily="18" charset="0"/>
            </a:endParaRPr>
          </a:p>
          <a:p>
            <a:pPr marL="0" marR="0" algn="just">
              <a:spcBef>
                <a:spcPts val="485"/>
              </a:spcBef>
              <a:spcAft>
                <a:spcPts val="0"/>
              </a:spcAft>
            </a:pPr>
            <a:r>
              <a:rPr lang="en-US" sz="1200" b="1" kern="0" dirty="0">
                <a:effectLst/>
                <a:latin typeface="Arial Narrow" panose="020B0606020202030204" pitchFamily="34" charset="0"/>
                <a:ea typeface="Times New Roman" panose="02020603050405020304" pitchFamily="18" charset="0"/>
                <a:cs typeface="Adobe Devanagari" panose="02040503050201020203" pitchFamily="18" charset="0"/>
              </a:rPr>
              <a:t>Dear Student </a:t>
            </a:r>
            <a:endParaRPr lang="en-US" sz="1050" b="1" kern="0" dirty="0">
              <a:effectLst/>
              <a:latin typeface="Times New Roman" panose="02020603050405020304" pitchFamily="18" charset="0"/>
              <a:ea typeface="Times New Roman" panose="02020603050405020304" pitchFamily="18" charset="0"/>
            </a:endParaRPr>
          </a:p>
          <a:p>
            <a:pPr marL="0" marR="19050" indent="228600" algn="just">
              <a:lnSpc>
                <a:spcPct val="103000"/>
              </a:lnSpc>
              <a:spcBef>
                <a:spcPts val="665"/>
              </a:spcBef>
              <a:spcAft>
                <a:spcPts val="0"/>
              </a:spcAft>
            </a:pP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A year after you leave high school, someone you know from the school district would like to call you, or your family, to learn what you have been doing since leaving high school. They will ask about your work and school experiences in a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Follow-Up Interview</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This data collection is done by all states and is known as the Post-School Outcomes collection, or PSO. To be able to contact you, we would like to conduct an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Exit</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Interview</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with you before you leave school. The purpose of this letter is to tell you about the PSO collection and request your permission to conduct an </a:t>
            </a:r>
            <a:r>
              <a:rPr lang="en-US" sz="1200" u="sng" dirty="0">
                <a:effectLst/>
                <a:latin typeface="Arial Narrow" panose="020B0606020202030204" pitchFamily="34" charset="0"/>
                <a:ea typeface="Times New Roman" panose="02020603050405020304" pitchFamily="18" charset="0"/>
                <a:cs typeface="Adobe Devanagari" panose="02040503050201020203" pitchFamily="18" charset="0"/>
              </a:rPr>
              <a:t>Exit Interview</a:t>
            </a:r>
            <a:r>
              <a:rPr lang="en-US" sz="1200" dirty="0">
                <a:effectLst/>
                <a:latin typeface="Arial Narrow" panose="020B0606020202030204" pitchFamily="34" charset="0"/>
                <a:ea typeface="Times New Roman" panose="02020603050405020304" pitchFamily="18" charset="0"/>
                <a:cs typeface="Adobe Devanagari" panose="02040503050201020203" pitchFamily="18" charset="0"/>
              </a:rPr>
              <a:t> with you before you leave school.</a:t>
            </a:r>
            <a:endParaRPr lang="en-US" sz="105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1612" y="2941953"/>
            <a:ext cx="922020" cy="433705"/>
          </a:xfrm>
          <a:prstGeom prst="rect">
            <a:avLst/>
          </a:prstGeom>
          <a:noFill/>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6044" y="2933269"/>
            <a:ext cx="922020" cy="433705"/>
          </a:xfrm>
          <a:prstGeom prst="rect">
            <a:avLst/>
          </a:prstGeom>
          <a:noFill/>
        </p:spPr>
      </p:pic>
      <p:sp>
        <p:nvSpPr>
          <p:cNvPr id="9" name="TextBox 8"/>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7</a:t>
            </a:r>
          </a:p>
        </p:txBody>
      </p:sp>
      <p:sp>
        <p:nvSpPr>
          <p:cNvPr id="10" name="TextBox 9"/>
          <p:cNvSpPr txBox="1"/>
          <p:nvPr/>
        </p:nvSpPr>
        <p:spPr>
          <a:xfrm>
            <a:off x="3259735" y="1177487"/>
            <a:ext cx="5857008" cy="646331"/>
          </a:xfrm>
          <a:prstGeom prst="rect">
            <a:avLst/>
          </a:prstGeom>
          <a:solidFill>
            <a:schemeClr val="tx2">
              <a:lumMod val="60000"/>
              <a:lumOff val="40000"/>
            </a:schemeClr>
          </a:solidFill>
        </p:spPr>
        <p:txBody>
          <a:bodyPr wrap="square" rtlCol="0">
            <a:spAutoFit/>
          </a:bodyPr>
          <a:lstStyle/>
          <a:p>
            <a:pPr algn="ctr"/>
            <a:r>
              <a:rPr lang="en-US" dirty="0">
                <a:solidFill>
                  <a:schemeClr val="bg1"/>
                </a:solidFill>
              </a:rPr>
              <a:t>Remember, the Exit Interview REQUIRES an Agreement to Participate because the student is still in school.	</a:t>
            </a:r>
          </a:p>
        </p:txBody>
      </p:sp>
    </p:spTree>
    <p:extLst>
      <p:ext uri="{BB962C8B-B14F-4D97-AF65-F5344CB8AC3E}">
        <p14:creationId xmlns:p14="http://schemas.microsoft.com/office/powerpoint/2010/main" val="111278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34118" y="129164"/>
            <a:ext cx="3987452" cy="717742"/>
          </a:xfrm>
          <a:prstGeom prst="rect">
            <a:avLst/>
          </a:prstGeom>
        </p:spPr>
        <p:txBody>
          <a:bodyP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800" b="0" dirty="0">
                <a:latin typeface="Calibri Light" panose="020F0302020204030204" pitchFamily="34" charset="0"/>
              </a:rPr>
              <a:t>PSO App 2.0 Access</a:t>
            </a:r>
          </a:p>
        </p:txBody>
      </p:sp>
      <p:sp>
        <p:nvSpPr>
          <p:cNvPr id="3" name="Content Placeholder 2"/>
          <p:cNvSpPr txBox="1">
            <a:spLocks/>
          </p:cNvSpPr>
          <p:nvPr/>
        </p:nvSpPr>
        <p:spPr>
          <a:xfrm>
            <a:off x="351840" y="1308571"/>
            <a:ext cx="11360728" cy="1869163"/>
          </a:xfrm>
          <a:prstGeom prst="rect">
            <a:avLst/>
          </a:prstGeom>
          <a:solidFill>
            <a:schemeClr val="accent4">
              <a:lumMod val="60000"/>
              <a:lumOff val="40000"/>
            </a:schemeClr>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bg1"/>
                </a:solidFill>
              </a:rPr>
              <a:t>Get permission from your SpEd or Student Services Director to access the PSO 2.0 Application</a:t>
            </a:r>
          </a:p>
          <a:p>
            <a:r>
              <a:rPr lang="en-US" sz="2200" dirty="0">
                <a:solidFill>
                  <a:schemeClr val="bg1"/>
                </a:solidFill>
              </a:rPr>
              <a:t>Locate your district security administrator for a password to access the application</a:t>
            </a:r>
          </a:p>
          <a:p>
            <a:pPr lvl="1"/>
            <a:r>
              <a:rPr lang="en-US" sz="2200" dirty="0">
                <a:solidFill>
                  <a:schemeClr val="bg1"/>
                </a:solidFill>
              </a:rPr>
              <a:t>Request </a:t>
            </a:r>
            <a:r>
              <a:rPr lang="en-US" sz="2200" u="sng" dirty="0">
                <a:solidFill>
                  <a:schemeClr val="bg1"/>
                </a:solidFill>
              </a:rPr>
              <a:t>submitter</a:t>
            </a:r>
            <a:r>
              <a:rPr lang="en-US" sz="2200" dirty="0">
                <a:solidFill>
                  <a:schemeClr val="bg1"/>
                </a:solidFill>
              </a:rPr>
              <a:t> and </a:t>
            </a:r>
            <a:r>
              <a:rPr lang="en-US" sz="2200" u="sng" dirty="0">
                <a:solidFill>
                  <a:schemeClr val="bg1"/>
                </a:solidFill>
              </a:rPr>
              <a:t>modify</a:t>
            </a:r>
            <a:r>
              <a:rPr lang="en-US" sz="2200" dirty="0">
                <a:solidFill>
                  <a:schemeClr val="bg1"/>
                </a:solidFill>
              </a:rPr>
              <a:t> rights for the application </a:t>
            </a:r>
            <a:r>
              <a:rPr lang="en-US" sz="2200" u="sng" dirty="0">
                <a:solidFill>
                  <a:schemeClr val="bg1"/>
                </a:solidFill>
              </a:rPr>
              <a:t>Special Ed Post School Outcomes 2.0</a:t>
            </a:r>
            <a:endParaRPr lang="en-US" sz="2200" dirty="0">
              <a:solidFill>
                <a:schemeClr val="bg1"/>
              </a:solidFill>
            </a:endParaRPr>
          </a:p>
          <a:p>
            <a:r>
              <a:rPr lang="en-US" sz="2200" dirty="0">
                <a:solidFill>
                  <a:schemeClr val="bg1"/>
                </a:solidFill>
              </a:rPr>
              <a:t> Access the secure district site:</a:t>
            </a:r>
            <a:r>
              <a:rPr lang="en-US" dirty="0"/>
              <a:t> </a:t>
            </a:r>
            <a:r>
              <a:rPr lang="en-US" sz="2400" i="1" u="sng" dirty="0">
                <a:hlinkClick r:id="rId2"/>
              </a:rPr>
              <a:t>https://district.ode.state.or.us/apps/login/searchSA.aspx</a:t>
            </a:r>
            <a:endParaRPr lang="en-US" sz="2400" i="1" u="sng" dirty="0"/>
          </a:p>
        </p:txBody>
      </p:sp>
      <p:sp>
        <p:nvSpPr>
          <p:cNvPr id="5" name="TextBox 4"/>
          <p:cNvSpPr txBox="1"/>
          <p:nvPr/>
        </p:nvSpPr>
        <p:spPr>
          <a:xfrm>
            <a:off x="351840" y="846906"/>
            <a:ext cx="3093109" cy="461665"/>
          </a:xfrm>
          <a:prstGeom prst="rect">
            <a:avLst/>
          </a:prstGeom>
          <a:solidFill>
            <a:srgbClr val="7030A0"/>
          </a:solidFill>
        </p:spPr>
        <p:txBody>
          <a:bodyPr wrap="square" rtlCol="0">
            <a:spAutoFit/>
          </a:bodyPr>
          <a:lstStyle/>
          <a:p>
            <a:r>
              <a:rPr lang="en-US" sz="2400" b="1" dirty="0">
                <a:solidFill>
                  <a:schemeClr val="bg1"/>
                </a:solidFill>
              </a:rPr>
              <a:t>FOR FIRST-TIME USERS</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2370798" y="3177734"/>
            <a:ext cx="7491966" cy="2831958"/>
          </a:xfrm>
          <a:prstGeom prst="rect">
            <a:avLst/>
          </a:prstGeom>
          <a:ln>
            <a:solidFill>
              <a:schemeClr val="tx2">
                <a:lumMod val="60000"/>
                <a:lumOff val="40000"/>
              </a:schemeClr>
            </a:solidFill>
          </a:ln>
        </p:spPr>
      </p:pic>
      <p:sp>
        <p:nvSpPr>
          <p:cNvPr id="7" name="TextBox 6"/>
          <p:cNvSpPr txBox="1"/>
          <p:nvPr/>
        </p:nvSpPr>
        <p:spPr>
          <a:xfrm>
            <a:off x="520995" y="5741582"/>
            <a:ext cx="11191573" cy="646331"/>
          </a:xfrm>
          <a:prstGeom prst="rect">
            <a:avLst/>
          </a:prstGeom>
          <a:solidFill>
            <a:srgbClr val="7030A0"/>
          </a:solidFill>
        </p:spPr>
        <p:txBody>
          <a:bodyPr wrap="square" rtlCol="0">
            <a:spAutoFit/>
          </a:bodyPr>
          <a:lstStyle/>
          <a:p>
            <a:pPr algn="ctr"/>
            <a:r>
              <a:rPr lang="en-US" dirty="0">
                <a:solidFill>
                  <a:schemeClr val="bg1"/>
                </a:solidFill>
              </a:rPr>
              <a:t>Enter either your district name or Institution ID, this will allow you to search for your specific District Security Administrator who will give you your user name and password to login to the PSO Application (see next slide)</a:t>
            </a:r>
          </a:p>
        </p:txBody>
      </p:sp>
      <p:sp>
        <p:nvSpPr>
          <p:cNvPr id="8" name="TextBox 7"/>
          <p:cNvSpPr txBox="1"/>
          <p:nvPr/>
        </p:nvSpPr>
        <p:spPr>
          <a:xfrm>
            <a:off x="11684000" y="6488668"/>
            <a:ext cx="508000" cy="369332"/>
          </a:xfrm>
          <a:prstGeom prst="rect">
            <a:avLst/>
          </a:prstGeom>
          <a:noFill/>
        </p:spPr>
        <p:txBody>
          <a:bodyPr wrap="square" rtlCol="0">
            <a:spAutoFit/>
          </a:bodyPr>
          <a:lstStyle/>
          <a:p>
            <a:r>
              <a:rPr lang="en-US" dirty="0">
                <a:solidFill>
                  <a:schemeClr val="bg1"/>
                </a:solidFill>
              </a:rPr>
              <a:t>8</a:t>
            </a:r>
          </a:p>
        </p:txBody>
      </p:sp>
    </p:spTree>
    <p:extLst>
      <p:ext uri="{BB962C8B-B14F-4D97-AF65-F5344CB8AC3E}">
        <p14:creationId xmlns:p14="http://schemas.microsoft.com/office/powerpoint/2010/main" val="358391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031" y="0"/>
            <a:ext cx="3987452" cy="717742"/>
          </a:xfrm>
        </p:spPr>
        <p:txBody>
          <a:bodyPr>
            <a:normAutofit/>
          </a:bodyPr>
          <a:lstStyle/>
          <a:p>
            <a:r>
              <a:rPr lang="en-US" sz="2800" b="0" dirty="0">
                <a:latin typeface="Calibri Light" panose="020F0302020204030204" pitchFamily="34" charset="0"/>
              </a:rPr>
              <a:t>PSO App 2.0 Access</a:t>
            </a:r>
          </a:p>
        </p:txBody>
      </p:sp>
      <p:sp>
        <p:nvSpPr>
          <p:cNvPr id="3" name="Content Placeholder 2"/>
          <p:cNvSpPr>
            <a:spLocks noGrp="1"/>
          </p:cNvSpPr>
          <p:nvPr>
            <p:ph idx="1"/>
          </p:nvPr>
        </p:nvSpPr>
        <p:spPr>
          <a:xfrm>
            <a:off x="415636" y="1136938"/>
            <a:ext cx="11360728" cy="1300871"/>
          </a:xfrm>
          <a:solidFill>
            <a:schemeClr val="accent4">
              <a:lumMod val="60000"/>
              <a:lumOff val="40000"/>
            </a:schemeClr>
          </a:solidFill>
        </p:spPr>
        <p:txBody>
          <a:bodyPr>
            <a:normAutofit/>
          </a:bodyPr>
          <a:lstStyle/>
          <a:p>
            <a:pPr marL="457200" indent="-457200">
              <a:buFont typeface="+mj-lt"/>
              <a:buAutoNum type="arabicPeriod"/>
            </a:pPr>
            <a:r>
              <a:rPr lang="en-US" sz="2200" dirty="0">
                <a:solidFill>
                  <a:schemeClr val="bg1"/>
                </a:solidFill>
              </a:rPr>
              <a:t>Gain access to your District site at </a:t>
            </a:r>
            <a:r>
              <a:rPr lang="en-US" sz="2200" dirty="0">
                <a:solidFill>
                  <a:schemeClr val="bg1"/>
                </a:solidFill>
                <a:hlinkClick r:id="rId3"/>
              </a:rPr>
              <a:t>https://district.ode.state.or.us/apps/login/default.aspx</a:t>
            </a:r>
            <a:endParaRPr lang="en-US" sz="2200" dirty="0">
              <a:solidFill>
                <a:schemeClr val="bg1"/>
              </a:solidFill>
            </a:endParaRPr>
          </a:p>
          <a:p>
            <a:pPr marL="457200" indent="-457200">
              <a:buFont typeface="+mj-lt"/>
              <a:buAutoNum type="arabicPeriod"/>
            </a:pPr>
            <a:r>
              <a:rPr lang="en-US" sz="2200" dirty="0">
                <a:solidFill>
                  <a:schemeClr val="bg1"/>
                </a:solidFill>
              </a:rPr>
              <a:t>Log in with user name and password</a:t>
            </a:r>
          </a:p>
          <a:p>
            <a:pPr marL="457200" indent="-457200">
              <a:buFont typeface="+mj-lt"/>
              <a:buAutoNum type="arabicPeriod"/>
            </a:pPr>
            <a:r>
              <a:rPr lang="en-US" sz="2200" dirty="0">
                <a:solidFill>
                  <a:schemeClr val="bg1"/>
                </a:solidFill>
              </a:rPr>
              <a:t>Click on: </a:t>
            </a:r>
            <a:r>
              <a:rPr lang="en-US" sz="2200" u="sng" dirty="0"/>
              <a:t>Special Ed Post School Outcomes 1.0-Oregon Department of Education</a:t>
            </a:r>
            <a:endParaRPr lang="en-US" sz="2200" dirty="0"/>
          </a:p>
          <a:p>
            <a:endParaRPr lang="en-US" sz="2200" dirty="0">
              <a:solidFill>
                <a:schemeClr val="bg1"/>
              </a:solidFill>
            </a:endParaRPr>
          </a:p>
          <a:p>
            <a:endParaRPr lang="en-US" sz="2200"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928" y="2479456"/>
            <a:ext cx="9849436" cy="396756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151299" y="3588880"/>
            <a:ext cx="5085232" cy="1974119"/>
          </a:xfrm>
          <a:prstGeom prst="rect">
            <a:avLst/>
          </a:prstGeom>
          <a:ln w="19050">
            <a:solidFill>
              <a:schemeClr val="tx1"/>
            </a:solidFill>
          </a:ln>
        </p:spPr>
      </p:pic>
      <p:sp>
        <p:nvSpPr>
          <p:cNvPr id="7" name="TextBox 6"/>
          <p:cNvSpPr txBox="1"/>
          <p:nvPr/>
        </p:nvSpPr>
        <p:spPr>
          <a:xfrm>
            <a:off x="11684000" y="6488668"/>
            <a:ext cx="332509" cy="369332"/>
          </a:xfrm>
          <a:prstGeom prst="rect">
            <a:avLst/>
          </a:prstGeom>
          <a:noFill/>
        </p:spPr>
        <p:txBody>
          <a:bodyPr wrap="square" rtlCol="0">
            <a:spAutoFit/>
          </a:bodyPr>
          <a:lstStyle/>
          <a:p>
            <a:r>
              <a:rPr lang="en-US" dirty="0">
                <a:solidFill>
                  <a:schemeClr val="bg1"/>
                </a:solidFill>
              </a:rPr>
              <a:t>9</a:t>
            </a:r>
          </a:p>
        </p:txBody>
      </p:sp>
      <p:sp>
        <p:nvSpPr>
          <p:cNvPr id="11" name="TextBox 10"/>
          <p:cNvSpPr txBox="1"/>
          <p:nvPr/>
        </p:nvSpPr>
        <p:spPr>
          <a:xfrm>
            <a:off x="380373" y="675274"/>
            <a:ext cx="3093109" cy="461665"/>
          </a:xfrm>
          <a:prstGeom prst="rect">
            <a:avLst/>
          </a:prstGeom>
          <a:solidFill>
            <a:srgbClr val="7030A0"/>
          </a:solidFill>
        </p:spPr>
        <p:txBody>
          <a:bodyPr wrap="square" rtlCol="0">
            <a:spAutoFit/>
          </a:bodyPr>
          <a:lstStyle/>
          <a:p>
            <a:r>
              <a:rPr lang="en-US" sz="2400" b="1" dirty="0">
                <a:solidFill>
                  <a:schemeClr val="bg1"/>
                </a:solidFill>
              </a:rPr>
              <a:t>FOR REPEAT USERS</a:t>
            </a:r>
          </a:p>
        </p:txBody>
      </p:sp>
      <p:sp>
        <p:nvSpPr>
          <p:cNvPr id="14" name="Left Arrow 13"/>
          <p:cNvSpPr/>
          <p:nvPr/>
        </p:nvSpPr>
        <p:spPr>
          <a:xfrm>
            <a:off x="7607726" y="3960724"/>
            <a:ext cx="446568" cy="533254"/>
          </a:xfrm>
          <a:prstGeom prst="leftArrow">
            <a:avLst>
              <a:gd name="adj1" fmla="val 50000"/>
              <a:gd name="adj2" fmla="val 5476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 </a:t>
            </a:r>
          </a:p>
        </p:txBody>
      </p:sp>
      <p:sp>
        <p:nvSpPr>
          <p:cNvPr id="15" name="TextBox 14"/>
          <p:cNvSpPr txBox="1"/>
          <p:nvPr/>
        </p:nvSpPr>
        <p:spPr>
          <a:xfrm>
            <a:off x="7682554" y="4042685"/>
            <a:ext cx="425302" cy="369332"/>
          </a:xfrm>
          <a:prstGeom prst="rect">
            <a:avLst/>
          </a:prstGeom>
          <a:noFill/>
        </p:spPr>
        <p:txBody>
          <a:bodyPr wrap="square" rtlCol="0">
            <a:spAutoFit/>
          </a:bodyPr>
          <a:lstStyle/>
          <a:p>
            <a:r>
              <a:rPr lang="en-US" dirty="0">
                <a:solidFill>
                  <a:schemeClr val="bg1"/>
                </a:solidFill>
              </a:rPr>
              <a:t>2.</a:t>
            </a:r>
          </a:p>
        </p:txBody>
      </p:sp>
      <p:sp>
        <p:nvSpPr>
          <p:cNvPr id="16" name="TextBox 15"/>
          <p:cNvSpPr txBox="1"/>
          <p:nvPr/>
        </p:nvSpPr>
        <p:spPr>
          <a:xfrm>
            <a:off x="3968107" y="4315957"/>
            <a:ext cx="425302" cy="369332"/>
          </a:xfrm>
          <a:prstGeom prst="rect">
            <a:avLst/>
          </a:prstGeom>
          <a:noFill/>
        </p:spPr>
        <p:txBody>
          <a:bodyPr wrap="square" rtlCol="0">
            <a:spAutoFit/>
          </a:bodyPr>
          <a:lstStyle/>
          <a:p>
            <a:r>
              <a:rPr lang="en-US" dirty="0">
                <a:solidFill>
                  <a:schemeClr val="bg1"/>
                </a:solidFill>
              </a:rPr>
              <a:t>2.</a:t>
            </a:r>
          </a:p>
        </p:txBody>
      </p:sp>
      <p:sp>
        <p:nvSpPr>
          <p:cNvPr id="17" name="Left Arrow 16"/>
          <p:cNvSpPr/>
          <p:nvPr/>
        </p:nvSpPr>
        <p:spPr>
          <a:xfrm>
            <a:off x="3946841" y="4227351"/>
            <a:ext cx="446568" cy="533254"/>
          </a:xfrm>
          <a:prstGeom prst="leftArrow">
            <a:avLst>
              <a:gd name="adj1" fmla="val 50000"/>
              <a:gd name="adj2" fmla="val 5476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 </a:t>
            </a:r>
          </a:p>
        </p:txBody>
      </p:sp>
      <p:sp>
        <p:nvSpPr>
          <p:cNvPr id="18" name="TextBox 17"/>
          <p:cNvSpPr txBox="1"/>
          <p:nvPr/>
        </p:nvSpPr>
        <p:spPr>
          <a:xfrm>
            <a:off x="4021471" y="4315957"/>
            <a:ext cx="425302" cy="369332"/>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3709351770"/>
      </p:ext>
    </p:extLst>
  </p:cSld>
  <p:clrMapOvr>
    <a:masterClrMapping/>
  </p:clrMapOvr>
</p:sld>
</file>

<file path=ppt/theme/theme1.xml><?xml version="1.0" encoding="utf-8"?>
<a:theme xmlns:a="http://schemas.openxmlformats.org/drawingml/2006/main" name="ODE_Powerpoint Template B">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S_DataTeam_PPT_Template" id="{CB3663D5-AD25-47DA-AF26-5AA2490FD63B}" vid="{CCC56133-2A58-4C02-8072-302804C6D0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OSS_DataTeam_PPT_Template</Template>
  <TotalTime>5751</TotalTime>
  <Words>2991</Words>
  <Application>Microsoft Office PowerPoint</Application>
  <PresentationFormat>Widescreen</PresentationFormat>
  <Paragraphs>366</Paragraphs>
  <Slides>31</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Malgun Gothic</vt:lpstr>
      <vt:lpstr>Arial</vt:lpstr>
      <vt:lpstr>Arial Narrow</vt:lpstr>
      <vt:lpstr>Calibri</vt:lpstr>
      <vt:lpstr>Calibri Light</vt:lpstr>
      <vt:lpstr>HP Simplified Light</vt:lpstr>
      <vt:lpstr>Times New Roman</vt:lpstr>
      <vt:lpstr>Wingdings</vt:lpstr>
      <vt:lpstr>ODE_Powerpoint Template B</vt:lpstr>
      <vt:lpstr>Step-by-Step Guide for the Exit Interview  and Input into the PSO App </vt:lpstr>
      <vt:lpstr>OBJECTIVES</vt:lpstr>
      <vt:lpstr>WHY COMPLETE AN EXIT INTERVIEW?</vt:lpstr>
      <vt:lpstr>PowerPoint Presentation</vt:lpstr>
      <vt:lpstr>WHO IS ELIGIBLE FOR AN EXIT INTERVIEW?</vt:lpstr>
      <vt:lpstr>EXIT INTERVIEW PROCESS</vt:lpstr>
      <vt:lpstr>Agreement to Participate</vt:lpstr>
      <vt:lpstr>PowerPoint Presentation</vt:lpstr>
      <vt:lpstr>PSO App 2.0 Access</vt:lpstr>
      <vt:lpstr>Welcome to PSO 2.0 App Home Dashboard</vt:lpstr>
      <vt:lpstr>Home Dashboard and Navigation to the Exit Interview</vt:lpstr>
      <vt:lpstr> Exit Dashboard</vt:lpstr>
      <vt:lpstr>Exit Dashboard</vt:lpstr>
      <vt:lpstr>Add Students</vt:lpstr>
      <vt:lpstr>Search for Student</vt:lpstr>
      <vt:lpstr>Adding New Student</vt:lpstr>
      <vt:lpstr>Enter Exit Interview</vt:lpstr>
      <vt:lpstr>3 Sections of the Exit Interview</vt:lpstr>
      <vt:lpstr>Demographics</vt:lpstr>
      <vt:lpstr>Demographics</vt:lpstr>
      <vt:lpstr>Student Interview Questions</vt:lpstr>
      <vt:lpstr>Student Interview Questions</vt:lpstr>
      <vt:lpstr> Contact Information</vt:lpstr>
      <vt:lpstr>Contact Information </vt:lpstr>
      <vt:lpstr>Submission Process</vt:lpstr>
      <vt:lpstr>Submission Process</vt:lpstr>
      <vt:lpstr>Submission Process</vt:lpstr>
      <vt:lpstr>Submitting ALL Completed Exit Interviews</vt:lpstr>
      <vt:lpstr>Edits to Exit Interview(s) Once Marked Complete </vt:lpstr>
      <vt:lpstr>Exit Interview Resources</vt:lpstr>
      <vt:lpstr>The Exit Interview is a great connection!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 Post School Outcomes</dc:title>
  <dc:creator>cpost3@uoregon.edu</dc:creator>
  <cp:lastModifiedBy>Jackie Burr</cp:lastModifiedBy>
  <cp:revision>346</cp:revision>
  <cp:lastPrinted>2017-08-28T18:38:33Z</cp:lastPrinted>
  <dcterms:created xsi:type="dcterms:W3CDTF">2018-10-03T19:52:43Z</dcterms:created>
  <dcterms:modified xsi:type="dcterms:W3CDTF">2025-07-15T15:40:45Z</dcterms:modified>
</cp:coreProperties>
</file>