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8"/>
  </p:notesMasterIdLst>
  <p:sldIdLst>
    <p:sldId id="256" r:id="rId5"/>
    <p:sldId id="327" r:id="rId6"/>
    <p:sldId id="328" r:id="rId7"/>
    <p:sldId id="303" r:id="rId8"/>
    <p:sldId id="301" r:id="rId9"/>
    <p:sldId id="307" r:id="rId10"/>
    <p:sldId id="302" r:id="rId11"/>
    <p:sldId id="304" r:id="rId12"/>
    <p:sldId id="320" r:id="rId13"/>
    <p:sldId id="314" r:id="rId14"/>
    <p:sldId id="325" r:id="rId15"/>
    <p:sldId id="326" r:id="rId16"/>
    <p:sldId id="324" r:id="rId17"/>
    <p:sldId id="308" r:id="rId18"/>
    <p:sldId id="309" r:id="rId19"/>
    <p:sldId id="311" r:id="rId20"/>
    <p:sldId id="310" r:id="rId21"/>
    <p:sldId id="316" r:id="rId22"/>
    <p:sldId id="319" r:id="rId23"/>
    <p:sldId id="306" r:id="rId24"/>
    <p:sldId id="321" r:id="rId25"/>
    <p:sldId id="322" r:id="rId26"/>
    <p:sldId id="3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65B"/>
    <a:srgbClr val="7ED1EB"/>
    <a:srgbClr val="66FFFF"/>
    <a:srgbClr val="00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95C8F-8C1C-43A7-8400-37E3B6AE8EAF}" v="990" dt="2026-02-12T21:29:28.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75" autoAdjust="0"/>
  </p:normalViewPr>
  <p:slideViewPr>
    <p:cSldViewPr snapToGrid="0">
      <p:cViewPr>
        <p:scale>
          <a:sx n="58" d="100"/>
          <a:sy n="58" d="100"/>
        </p:scale>
        <p:origin x="-708" y="124"/>
      </p:cViewPr>
      <p:guideLst>
        <p:guide/>
        <p:guide orient="horz" pos="2160"/>
      </p:guideLst>
    </p:cSldViewPr>
  </p:slideViewPr>
  <p:outlineViewPr>
    <p:cViewPr>
      <p:scale>
        <a:sx n="33" d="100"/>
        <a:sy n="33" d="100"/>
      </p:scale>
      <p:origin x="0" y="-6328"/>
    </p:cViewPr>
  </p:outlineViewPr>
  <p:notesTextViewPr>
    <p:cViewPr>
      <p:scale>
        <a:sx n="125" d="100"/>
        <a:sy n="125" d="100"/>
      </p:scale>
      <p:origin x="0" y="0"/>
    </p:cViewPr>
  </p:notesTextViewPr>
  <p:sorterViewPr>
    <p:cViewPr varScale="1">
      <p:scale>
        <a:sx n="100" d="100"/>
        <a:sy n="100" d="100"/>
      </p:scale>
      <p:origin x="0" y="-73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0E0FC-3694-41A4-B681-E17AEECCF58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346CE73-BEEF-4590-8F18-0D89A65FFB9F}">
      <dgm:prSet phldrT="[Text]" phldr="0"/>
      <dgm:spPr/>
      <dgm:t>
        <a:bodyPr/>
        <a:lstStyle/>
        <a:p>
          <a:r>
            <a:rPr lang="en-US" dirty="0"/>
            <a:t>Student leaves secondary school </a:t>
          </a:r>
        </a:p>
      </dgm:t>
    </dgm:pt>
    <dgm:pt modelId="{9CBD0E6C-7954-4B72-9833-33D25D921892}" type="parTrans" cxnId="{5A5A4FDA-1779-4309-B13D-BB5C91F392B9}">
      <dgm:prSet/>
      <dgm:spPr/>
      <dgm:t>
        <a:bodyPr/>
        <a:lstStyle/>
        <a:p>
          <a:endParaRPr lang="en-US"/>
        </a:p>
      </dgm:t>
    </dgm:pt>
    <dgm:pt modelId="{79D733F3-379E-40A3-B7E3-C2115C72BEB1}" type="sibTrans" cxnId="{5A5A4FDA-1779-4309-B13D-BB5C91F392B9}">
      <dgm:prSet/>
      <dgm:spPr/>
      <dgm:t>
        <a:bodyPr/>
        <a:lstStyle/>
        <a:p>
          <a:endParaRPr lang="en-US"/>
        </a:p>
      </dgm:t>
    </dgm:pt>
    <dgm:pt modelId="{AEDB5410-0E5A-49E4-BCCC-44996CDFC609}">
      <dgm:prSet phldrT="[Text]" phldr="0"/>
      <dgm:spPr/>
      <dgm:t>
        <a:bodyPr/>
        <a:lstStyle/>
        <a:p>
          <a:r>
            <a:rPr lang="en-US" dirty="0"/>
            <a:t>Has 365 days to enroll in college or a training program or go to work</a:t>
          </a:r>
        </a:p>
      </dgm:t>
    </dgm:pt>
    <dgm:pt modelId="{F37D3B5B-7B40-4B5E-A400-92FC6E6A1486}" type="parTrans" cxnId="{CA2A7A35-55C9-4993-969F-D2D5C76C2561}">
      <dgm:prSet/>
      <dgm:spPr/>
      <dgm:t>
        <a:bodyPr/>
        <a:lstStyle/>
        <a:p>
          <a:endParaRPr lang="en-US"/>
        </a:p>
      </dgm:t>
    </dgm:pt>
    <dgm:pt modelId="{6B37A317-D372-4174-9698-B73E9DE508FA}" type="sibTrans" cxnId="{CA2A7A35-55C9-4993-969F-D2D5C76C2561}">
      <dgm:prSet/>
      <dgm:spPr/>
      <dgm:t>
        <a:bodyPr/>
        <a:lstStyle/>
        <a:p>
          <a:endParaRPr lang="en-US"/>
        </a:p>
      </dgm:t>
    </dgm:pt>
    <dgm:pt modelId="{ED6AF7CB-7F2B-4508-96C1-E4E7F56A3870}">
      <dgm:prSet phldrT="[Text]" phldr="0"/>
      <dgm:spPr/>
      <dgm:t>
        <a:bodyPr/>
        <a:lstStyle/>
        <a:p>
          <a:r>
            <a:rPr lang="en-US" dirty="0"/>
            <a:t>Former student or their family is contacted for the Follow-Up Interview starting in June </a:t>
          </a:r>
        </a:p>
      </dgm:t>
    </dgm:pt>
    <dgm:pt modelId="{1C1079AA-EE31-46B3-ADD1-9D60B8D024CF}" type="parTrans" cxnId="{E0B22645-1B2E-4482-AF8C-07FD9BC54EB6}">
      <dgm:prSet/>
      <dgm:spPr/>
      <dgm:t>
        <a:bodyPr/>
        <a:lstStyle/>
        <a:p>
          <a:endParaRPr lang="en-US"/>
        </a:p>
      </dgm:t>
    </dgm:pt>
    <dgm:pt modelId="{8BEEC0B5-DBCE-432B-A7DA-92A45E292FAB}" type="sibTrans" cxnId="{E0B22645-1B2E-4482-AF8C-07FD9BC54EB6}">
      <dgm:prSet/>
      <dgm:spPr/>
      <dgm:t>
        <a:bodyPr/>
        <a:lstStyle/>
        <a:p>
          <a:endParaRPr lang="en-US"/>
        </a:p>
      </dgm:t>
    </dgm:pt>
    <dgm:pt modelId="{D1DF6F86-F4EC-4D99-8B25-55CC4FC9EBAC}" type="pres">
      <dgm:prSet presAssocID="{8680E0FC-3694-41A4-B681-E17AEECCF580}" presName="Name0" presStyleCnt="0">
        <dgm:presLayoutVars>
          <dgm:dir/>
          <dgm:resizeHandles val="exact"/>
        </dgm:presLayoutVars>
      </dgm:prSet>
      <dgm:spPr/>
    </dgm:pt>
    <dgm:pt modelId="{B7936A48-0FB2-4755-8D22-9D7BE1A6BF58}" type="pres">
      <dgm:prSet presAssocID="{8680E0FC-3694-41A4-B681-E17AEECCF580}" presName="arrow" presStyleLbl="bgShp" presStyleIdx="0" presStyleCnt="1"/>
      <dgm:spPr/>
    </dgm:pt>
    <dgm:pt modelId="{0D44DD0F-2CEB-4CDB-BC88-69EF5761AC20}" type="pres">
      <dgm:prSet presAssocID="{8680E0FC-3694-41A4-B681-E17AEECCF580}" presName="points" presStyleCnt="0"/>
      <dgm:spPr/>
    </dgm:pt>
    <dgm:pt modelId="{B490F2FE-21DE-438C-8198-8B07157046F4}" type="pres">
      <dgm:prSet presAssocID="{E346CE73-BEEF-4590-8F18-0D89A65FFB9F}" presName="compositeA" presStyleCnt="0"/>
      <dgm:spPr/>
    </dgm:pt>
    <dgm:pt modelId="{B782AD26-2EC5-4D99-9989-814A2340C65B}" type="pres">
      <dgm:prSet presAssocID="{E346CE73-BEEF-4590-8F18-0D89A65FFB9F}" presName="textA" presStyleLbl="revTx" presStyleIdx="0" presStyleCnt="3">
        <dgm:presLayoutVars>
          <dgm:bulletEnabled val="1"/>
        </dgm:presLayoutVars>
      </dgm:prSet>
      <dgm:spPr/>
    </dgm:pt>
    <dgm:pt modelId="{21A3CFEE-BBDD-40C2-ABDE-FEA769CEFBC4}" type="pres">
      <dgm:prSet presAssocID="{E346CE73-BEEF-4590-8F18-0D89A65FFB9F}" presName="circleA" presStyleLbl="node1" presStyleIdx="0" presStyleCnt="3"/>
      <dgm:spPr/>
    </dgm:pt>
    <dgm:pt modelId="{862B09A4-3601-4471-AF91-EF4AE40D2656}" type="pres">
      <dgm:prSet presAssocID="{E346CE73-BEEF-4590-8F18-0D89A65FFB9F}" presName="spaceA" presStyleCnt="0"/>
      <dgm:spPr/>
    </dgm:pt>
    <dgm:pt modelId="{A0BA5EF1-48ED-4D8A-9C2F-CD74C3CBF547}" type="pres">
      <dgm:prSet presAssocID="{79D733F3-379E-40A3-B7E3-C2115C72BEB1}" presName="space" presStyleCnt="0"/>
      <dgm:spPr/>
    </dgm:pt>
    <dgm:pt modelId="{A28FBECB-4A29-4815-A49D-5B2FDC02D243}" type="pres">
      <dgm:prSet presAssocID="{AEDB5410-0E5A-49E4-BCCC-44996CDFC609}" presName="compositeB" presStyleCnt="0"/>
      <dgm:spPr/>
    </dgm:pt>
    <dgm:pt modelId="{1E751461-4AF8-4329-A9B4-F603091DCBD1}" type="pres">
      <dgm:prSet presAssocID="{AEDB5410-0E5A-49E4-BCCC-44996CDFC609}" presName="textB" presStyleLbl="revTx" presStyleIdx="1" presStyleCnt="3">
        <dgm:presLayoutVars>
          <dgm:bulletEnabled val="1"/>
        </dgm:presLayoutVars>
      </dgm:prSet>
      <dgm:spPr/>
    </dgm:pt>
    <dgm:pt modelId="{5A7EF62B-959F-419E-83F9-9F86EEE34944}" type="pres">
      <dgm:prSet presAssocID="{AEDB5410-0E5A-49E4-BCCC-44996CDFC609}" presName="circleB" presStyleLbl="node1" presStyleIdx="1" presStyleCnt="3"/>
      <dgm:spPr/>
    </dgm:pt>
    <dgm:pt modelId="{2E039B39-DC92-4924-88E1-8230EB33C102}" type="pres">
      <dgm:prSet presAssocID="{AEDB5410-0E5A-49E4-BCCC-44996CDFC609}" presName="spaceB" presStyleCnt="0"/>
      <dgm:spPr/>
    </dgm:pt>
    <dgm:pt modelId="{C71429B9-ED36-45E3-A14E-C248E271C1CE}" type="pres">
      <dgm:prSet presAssocID="{6B37A317-D372-4174-9698-B73E9DE508FA}" presName="space" presStyleCnt="0"/>
      <dgm:spPr/>
    </dgm:pt>
    <dgm:pt modelId="{D6E34AE9-9FC2-48EC-A1B2-2C7F4DBF4B1D}" type="pres">
      <dgm:prSet presAssocID="{ED6AF7CB-7F2B-4508-96C1-E4E7F56A3870}" presName="compositeA" presStyleCnt="0"/>
      <dgm:spPr/>
    </dgm:pt>
    <dgm:pt modelId="{9E09B294-E27F-430B-BCD1-E550518344A8}" type="pres">
      <dgm:prSet presAssocID="{ED6AF7CB-7F2B-4508-96C1-E4E7F56A3870}" presName="textA" presStyleLbl="revTx" presStyleIdx="2" presStyleCnt="3">
        <dgm:presLayoutVars>
          <dgm:bulletEnabled val="1"/>
        </dgm:presLayoutVars>
      </dgm:prSet>
      <dgm:spPr/>
    </dgm:pt>
    <dgm:pt modelId="{5D4DC722-B3B7-45DD-8F45-4C3197ACC96E}" type="pres">
      <dgm:prSet presAssocID="{ED6AF7CB-7F2B-4508-96C1-E4E7F56A3870}" presName="circleA" presStyleLbl="node1" presStyleIdx="2" presStyleCnt="3"/>
      <dgm:spPr/>
    </dgm:pt>
    <dgm:pt modelId="{94CCD91C-D028-43CE-9385-20298E4AA4C2}" type="pres">
      <dgm:prSet presAssocID="{ED6AF7CB-7F2B-4508-96C1-E4E7F56A3870}" presName="spaceA" presStyleCnt="0"/>
      <dgm:spPr/>
    </dgm:pt>
  </dgm:ptLst>
  <dgm:cxnLst>
    <dgm:cxn modelId="{CA2A7A35-55C9-4993-969F-D2D5C76C2561}" srcId="{8680E0FC-3694-41A4-B681-E17AEECCF580}" destId="{AEDB5410-0E5A-49E4-BCCC-44996CDFC609}" srcOrd="1" destOrd="0" parTransId="{F37D3B5B-7B40-4B5E-A400-92FC6E6A1486}" sibTransId="{6B37A317-D372-4174-9698-B73E9DE508FA}"/>
    <dgm:cxn modelId="{E0B22645-1B2E-4482-AF8C-07FD9BC54EB6}" srcId="{8680E0FC-3694-41A4-B681-E17AEECCF580}" destId="{ED6AF7CB-7F2B-4508-96C1-E4E7F56A3870}" srcOrd="2" destOrd="0" parTransId="{1C1079AA-EE31-46B3-ADD1-9D60B8D024CF}" sibTransId="{8BEEC0B5-DBCE-432B-A7DA-92A45E292FAB}"/>
    <dgm:cxn modelId="{CD11C890-B3E5-4981-B2F5-BF4237B477EA}" type="presOf" srcId="{AEDB5410-0E5A-49E4-BCCC-44996CDFC609}" destId="{1E751461-4AF8-4329-A9B4-F603091DCBD1}" srcOrd="0" destOrd="0" presId="urn:microsoft.com/office/officeart/2005/8/layout/hProcess11"/>
    <dgm:cxn modelId="{EA92CEC2-6245-41A7-9A7F-1E7BA06777DD}" type="presOf" srcId="{E346CE73-BEEF-4590-8F18-0D89A65FFB9F}" destId="{B782AD26-2EC5-4D99-9989-814A2340C65B}" srcOrd="0" destOrd="0" presId="urn:microsoft.com/office/officeart/2005/8/layout/hProcess11"/>
    <dgm:cxn modelId="{5A5A4FDA-1779-4309-B13D-BB5C91F392B9}" srcId="{8680E0FC-3694-41A4-B681-E17AEECCF580}" destId="{E346CE73-BEEF-4590-8F18-0D89A65FFB9F}" srcOrd="0" destOrd="0" parTransId="{9CBD0E6C-7954-4B72-9833-33D25D921892}" sibTransId="{79D733F3-379E-40A3-B7E3-C2115C72BEB1}"/>
    <dgm:cxn modelId="{511E75E0-97D3-4644-82F7-8A01C876E046}" type="presOf" srcId="{8680E0FC-3694-41A4-B681-E17AEECCF580}" destId="{D1DF6F86-F4EC-4D99-8B25-55CC4FC9EBAC}" srcOrd="0" destOrd="0" presId="urn:microsoft.com/office/officeart/2005/8/layout/hProcess11"/>
    <dgm:cxn modelId="{3BA8E8E3-89D7-455E-B7BB-0B450C815431}" type="presOf" srcId="{ED6AF7CB-7F2B-4508-96C1-E4E7F56A3870}" destId="{9E09B294-E27F-430B-BCD1-E550518344A8}" srcOrd="0" destOrd="0" presId="urn:microsoft.com/office/officeart/2005/8/layout/hProcess11"/>
    <dgm:cxn modelId="{EC0AF8E5-FEEC-4110-BCAF-7AFDAA16064A}" type="presParOf" srcId="{D1DF6F86-F4EC-4D99-8B25-55CC4FC9EBAC}" destId="{B7936A48-0FB2-4755-8D22-9D7BE1A6BF58}" srcOrd="0" destOrd="0" presId="urn:microsoft.com/office/officeart/2005/8/layout/hProcess11"/>
    <dgm:cxn modelId="{3F9D7F68-DCB6-42F3-A959-323AC5164601}" type="presParOf" srcId="{D1DF6F86-F4EC-4D99-8B25-55CC4FC9EBAC}" destId="{0D44DD0F-2CEB-4CDB-BC88-69EF5761AC20}" srcOrd="1" destOrd="0" presId="urn:microsoft.com/office/officeart/2005/8/layout/hProcess11"/>
    <dgm:cxn modelId="{06912913-AD28-4F2E-92C7-795EE156E66C}" type="presParOf" srcId="{0D44DD0F-2CEB-4CDB-BC88-69EF5761AC20}" destId="{B490F2FE-21DE-438C-8198-8B07157046F4}" srcOrd="0" destOrd="0" presId="urn:microsoft.com/office/officeart/2005/8/layout/hProcess11"/>
    <dgm:cxn modelId="{6410048A-2DA5-4D92-9B03-6A98B81E16C5}" type="presParOf" srcId="{B490F2FE-21DE-438C-8198-8B07157046F4}" destId="{B782AD26-2EC5-4D99-9989-814A2340C65B}" srcOrd="0" destOrd="0" presId="urn:microsoft.com/office/officeart/2005/8/layout/hProcess11"/>
    <dgm:cxn modelId="{0E98CBDE-C1B0-4BE0-A623-EB23941DE708}" type="presParOf" srcId="{B490F2FE-21DE-438C-8198-8B07157046F4}" destId="{21A3CFEE-BBDD-40C2-ABDE-FEA769CEFBC4}" srcOrd="1" destOrd="0" presId="urn:microsoft.com/office/officeart/2005/8/layout/hProcess11"/>
    <dgm:cxn modelId="{662C3942-B6DD-4F1C-B454-B45C07D0B07D}" type="presParOf" srcId="{B490F2FE-21DE-438C-8198-8B07157046F4}" destId="{862B09A4-3601-4471-AF91-EF4AE40D2656}" srcOrd="2" destOrd="0" presId="urn:microsoft.com/office/officeart/2005/8/layout/hProcess11"/>
    <dgm:cxn modelId="{43E0236A-CF90-46C2-83E7-1B1F3711566C}" type="presParOf" srcId="{0D44DD0F-2CEB-4CDB-BC88-69EF5761AC20}" destId="{A0BA5EF1-48ED-4D8A-9C2F-CD74C3CBF547}" srcOrd="1" destOrd="0" presId="urn:microsoft.com/office/officeart/2005/8/layout/hProcess11"/>
    <dgm:cxn modelId="{2AB318A9-A232-4BEE-A80A-61DC7FBB8F53}" type="presParOf" srcId="{0D44DD0F-2CEB-4CDB-BC88-69EF5761AC20}" destId="{A28FBECB-4A29-4815-A49D-5B2FDC02D243}" srcOrd="2" destOrd="0" presId="urn:microsoft.com/office/officeart/2005/8/layout/hProcess11"/>
    <dgm:cxn modelId="{8A65B5FB-BE9E-457E-9321-91B29E719D21}" type="presParOf" srcId="{A28FBECB-4A29-4815-A49D-5B2FDC02D243}" destId="{1E751461-4AF8-4329-A9B4-F603091DCBD1}" srcOrd="0" destOrd="0" presId="urn:microsoft.com/office/officeart/2005/8/layout/hProcess11"/>
    <dgm:cxn modelId="{EE5756A8-2F06-4665-A300-561D9B874BFD}" type="presParOf" srcId="{A28FBECB-4A29-4815-A49D-5B2FDC02D243}" destId="{5A7EF62B-959F-419E-83F9-9F86EEE34944}" srcOrd="1" destOrd="0" presId="urn:microsoft.com/office/officeart/2005/8/layout/hProcess11"/>
    <dgm:cxn modelId="{186090DE-931F-44A8-99C6-EECA706E2FE0}" type="presParOf" srcId="{A28FBECB-4A29-4815-A49D-5B2FDC02D243}" destId="{2E039B39-DC92-4924-88E1-8230EB33C102}" srcOrd="2" destOrd="0" presId="urn:microsoft.com/office/officeart/2005/8/layout/hProcess11"/>
    <dgm:cxn modelId="{FFA9CF26-1EB3-47BC-97CF-DF7D41BB4D7A}" type="presParOf" srcId="{0D44DD0F-2CEB-4CDB-BC88-69EF5761AC20}" destId="{C71429B9-ED36-45E3-A14E-C248E271C1CE}" srcOrd="3" destOrd="0" presId="urn:microsoft.com/office/officeart/2005/8/layout/hProcess11"/>
    <dgm:cxn modelId="{3C0AE513-B858-43BF-9348-165CE3E55715}" type="presParOf" srcId="{0D44DD0F-2CEB-4CDB-BC88-69EF5761AC20}" destId="{D6E34AE9-9FC2-48EC-A1B2-2C7F4DBF4B1D}" srcOrd="4" destOrd="0" presId="urn:microsoft.com/office/officeart/2005/8/layout/hProcess11"/>
    <dgm:cxn modelId="{943E65D0-08BE-4B46-A9A2-2E030B8952A8}" type="presParOf" srcId="{D6E34AE9-9FC2-48EC-A1B2-2C7F4DBF4B1D}" destId="{9E09B294-E27F-430B-BCD1-E550518344A8}" srcOrd="0" destOrd="0" presId="urn:microsoft.com/office/officeart/2005/8/layout/hProcess11"/>
    <dgm:cxn modelId="{0827E553-6D56-4B7C-832E-BB3CA2FB29B4}" type="presParOf" srcId="{D6E34AE9-9FC2-48EC-A1B2-2C7F4DBF4B1D}" destId="{5D4DC722-B3B7-45DD-8F45-4C3197ACC96E}" srcOrd="1" destOrd="0" presId="urn:microsoft.com/office/officeart/2005/8/layout/hProcess11"/>
    <dgm:cxn modelId="{1E5E17B2-80D6-45EA-A541-3D3F564B223D}" type="presParOf" srcId="{D6E34AE9-9FC2-48EC-A1B2-2C7F4DBF4B1D}" destId="{94CCD91C-D028-43CE-9385-20298E4AA4C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6C19A-7642-814F-B171-242D25839996}" type="doc">
      <dgm:prSet loTypeId="urn:microsoft.com/office/officeart/2005/8/layout/vList5" loCatId="list" qsTypeId="urn:microsoft.com/office/officeart/2005/8/quickstyle/3d1" qsCatId="3D" csTypeId="urn:microsoft.com/office/officeart/2005/8/colors/accent1_1" csCatId="accent1" phldr="1"/>
      <dgm:spPr/>
      <dgm:t>
        <a:bodyPr/>
        <a:lstStyle/>
        <a:p>
          <a:endParaRPr lang="en-US"/>
        </a:p>
      </dgm:t>
    </dgm:pt>
    <dgm:pt modelId="{855E32C9-8FBD-F04F-9934-26A13953557D}">
      <dgm:prSet phldrT="[Text]" custT="1"/>
      <dgm:spPr/>
      <dgm:t>
        <a:bodyPr/>
        <a:lstStyle/>
        <a:p>
          <a:pPr>
            <a:lnSpc>
              <a:spcPct val="100000"/>
            </a:lnSpc>
            <a:spcBef>
              <a:spcPts val="0"/>
            </a:spcBef>
            <a:spcAft>
              <a:spcPts val="0"/>
            </a:spcAft>
          </a:pPr>
          <a:r>
            <a:rPr lang="en-US" sz="1800" b="1" dirty="0">
              <a:solidFill>
                <a:srgbClr val="000000"/>
              </a:solidFill>
              <a:latin typeface="Akzidenz-Grotesk BQ Reg"/>
            </a:rPr>
            <a:t>Higher Education</a:t>
          </a:r>
        </a:p>
      </dgm:t>
    </dgm:pt>
    <dgm:pt modelId="{0208D9C0-9E45-5948-8BEF-14F76F02A839}" type="parTrans" cxnId="{99B0C9A9-890B-1E4B-A010-18C8D2984636}">
      <dgm:prSet/>
      <dgm:spPr/>
      <dgm:t>
        <a:bodyPr/>
        <a:lstStyle/>
        <a:p>
          <a:pPr>
            <a:lnSpc>
              <a:spcPct val="100000"/>
            </a:lnSpc>
            <a:spcBef>
              <a:spcPts val="0"/>
            </a:spcBef>
            <a:spcAft>
              <a:spcPts val="0"/>
            </a:spcAft>
          </a:pPr>
          <a:endParaRPr lang="en-US" sz="1400">
            <a:latin typeface="Akzidenz-Grotesk BQ Reg"/>
          </a:endParaRPr>
        </a:p>
      </dgm:t>
    </dgm:pt>
    <dgm:pt modelId="{A9C9A747-B073-6643-A9BA-9F1053E69DEE}" type="sibTrans" cxnId="{99B0C9A9-890B-1E4B-A010-18C8D2984636}">
      <dgm:prSet/>
      <dgm:spPr/>
      <dgm:t>
        <a:bodyPr/>
        <a:lstStyle/>
        <a:p>
          <a:pPr>
            <a:lnSpc>
              <a:spcPct val="100000"/>
            </a:lnSpc>
            <a:spcBef>
              <a:spcPts val="0"/>
            </a:spcBef>
            <a:spcAft>
              <a:spcPts val="0"/>
            </a:spcAft>
          </a:pPr>
          <a:endParaRPr lang="en-US" sz="1400">
            <a:latin typeface="Akzidenz-Grotesk BQ Reg"/>
          </a:endParaRPr>
        </a:p>
      </dgm:t>
    </dgm:pt>
    <dgm:pt modelId="{A1F0CED5-5368-1148-B319-015B51E2B9C1}">
      <dgm:prSet phldrT="[Text]" custT="1"/>
      <dgm:spPr/>
      <dgm:t>
        <a:bodyPr/>
        <a:lstStyle/>
        <a:p>
          <a:pPr>
            <a:lnSpc>
              <a:spcPct val="100000"/>
            </a:lnSpc>
            <a:spcBef>
              <a:spcPts val="0"/>
            </a:spcBef>
            <a:spcAft>
              <a:spcPts val="0"/>
            </a:spcAft>
          </a:pPr>
          <a:r>
            <a:rPr lang="en-US" sz="1400" b="0" i="0" dirty="0">
              <a:solidFill>
                <a:srgbClr val="000000"/>
              </a:solidFill>
              <a:latin typeface="Akzidenz-Grotesk BQ Reg"/>
            </a:rPr>
            <a:t>enrolled</a:t>
          </a:r>
          <a:r>
            <a:rPr lang="en-US" sz="1400" b="1" i="0" dirty="0">
              <a:solidFill>
                <a:srgbClr val="000000"/>
              </a:solidFill>
              <a:latin typeface="Akzidenz-Grotesk BQ Reg"/>
            </a:rPr>
            <a:t> full- or part-time </a:t>
          </a:r>
          <a:endParaRPr lang="en-US" sz="1400" i="0" dirty="0">
            <a:solidFill>
              <a:srgbClr val="000000"/>
            </a:solidFill>
            <a:latin typeface="Akzidenz-Grotesk BQ Reg"/>
          </a:endParaRPr>
        </a:p>
      </dgm:t>
    </dgm:pt>
    <dgm:pt modelId="{F57F6049-6E54-6449-BE02-7E75D157FCE7}" type="parTrans" cxnId="{2218912F-A0F2-DF4E-8219-4AA10E2CDD83}">
      <dgm:prSet/>
      <dgm:spPr/>
      <dgm:t>
        <a:bodyPr/>
        <a:lstStyle/>
        <a:p>
          <a:pPr>
            <a:lnSpc>
              <a:spcPct val="100000"/>
            </a:lnSpc>
            <a:spcBef>
              <a:spcPts val="0"/>
            </a:spcBef>
            <a:spcAft>
              <a:spcPts val="0"/>
            </a:spcAft>
          </a:pPr>
          <a:endParaRPr lang="en-US" sz="1400">
            <a:latin typeface="Akzidenz-Grotesk BQ Reg"/>
          </a:endParaRPr>
        </a:p>
      </dgm:t>
    </dgm:pt>
    <dgm:pt modelId="{6C8A9D76-B902-CF4C-A5A7-19DA042837AF}" type="sibTrans" cxnId="{2218912F-A0F2-DF4E-8219-4AA10E2CDD83}">
      <dgm:prSet/>
      <dgm:spPr/>
      <dgm:t>
        <a:bodyPr/>
        <a:lstStyle/>
        <a:p>
          <a:pPr>
            <a:lnSpc>
              <a:spcPct val="100000"/>
            </a:lnSpc>
            <a:spcBef>
              <a:spcPts val="0"/>
            </a:spcBef>
            <a:spcAft>
              <a:spcPts val="0"/>
            </a:spcAft>
          </a:pPr>
          <a:endParaRPr lang="en-US" sz="1400">
            <a:latin typeface="Akzidenz-Grotesk BQ Reg"/>
          </a:endParaRPr>
        </a:p>
      </dgm:t>
    </dgm:pt>
    <dgm:pt modelId="{6A9C9ACE-00DD-8147-A0D2-C37F6EC6462B}">
      <dgm:prSet phldrT="[Text]" custT="1"/>
      <dgm:spPr/>
      <dgm:t>
        <a:bodyPr/>
        <a:lstStyle/>
        <a:p>
          <a:pPr>
            <a:lnSpc>
              <a:spcPct val="100000"/>
            </a:lnSpc>
            <a:spcBef>
              <a:spcPts val="0"/>
            </a:spcBef>
            <a:spcAft>
              <a:spcPts val="0"/>
            </a:spcAft>
          </a:pPr>
          <a:r>
            <a:rPr lang="en-US" sz="1800" b="1" dirty="0">
              <a:solidFill>
                <a:srgbClr val="000000"/>
              </a:solidFill>
              <a:latin typeface="Akzidenz-Grotesk BQ Reg"/>
            </a:rPr>
            <a:t>Competitive Employment</a:t>
          </a:r>
        </a:p>
      </dgm:t>
    </dgm:pt>
    <dgm:pt modelId="{73465578-B194-7C4C-88FE-4AD69DE01681}" type="parTrans" cxnId="{98BF337A-543A-8A4C-993F-C567E66356B9}">
      <dgm:prSet/>
      <dgm:spPr/>
      <dgm:t>
        <a:bodyPr/>
        <a:lstStyle/>
        <a:p>
          <a:pPr>
            <a:lnSpc>
              <a:spcPct val="100000"/>
            </a:lnSpc>
            <a:spcBef>
              <a:spcPts val="0"/>
            </a:spcBef>
            <a:spcAft>
              <a:spcPts val="0"/>
            </a:spcAft>
          </a:pPr>
          <a:endParaRPr lang="en-US" sz="1400">
            <a:latin typeface="Akzidenz-Grotesk BQ Reg"/>
          </a:endParaRPr>
        </a:p>
      </dgm:t>
    </dgm:pt>
    <dgm:pt modelId="{708814FC-FAA9-C44E-A93F-04DF698EA569}" type="sibTrans" cxnId="{98BF337A-543A-8A4C-993F-C567E66356B9}">
      <dgm:prSet/>
      <dgm:spPr/>
      <dgm:t>
        <a:bodyPr/>
        <a:lstStyle/>
        <a:p>
          <a:pPr>
            <a:lnSpc>
              <a:spcPct val="100000"/>
            </a:lnSpc>
            <a:spcBef>
              <a:spcPts val="0"/>
            </a:spcBef>
            <a:spcAft>
              <a:spcPts val="0"/>
            </a:spcAft>
          </a:pPr>
          <a:endParaRPr lang="en-US" sz="1400">
            <a:latin typeface="Akzidenz-Grotesk BQ Reg"/>
          </a:endParaRPr>
        </a:p>
      </dgm:t>
    </dgm:pt>
    <dgm:pt modelId="{B50DB3A2-0191-FE4D-A91E-5666858BAA96}">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worked for pay at or above </a:t>
          </a:r>
          <a:r>
            <a:rPr lang="en-US" sz="1400" b="1" i="0" dirty="0">
              <a:solidFill>
                <a:srgbClr val="000000"/>
              </a:solidFill>
              <a:latin typeface="Akzidenz-Grotesk BQ Reg"/>
            </a:rPr>
            <a:t>the minimum wage</a:t>
          </a:r>
          <a:endParaRPr lang="en-US" sz="1400" i="0" dirty="0">
            <a:solidFill>
              <a:srgbClr val="000000"/>
            </a:solidFill>
            <a:latin typeface="Akzidenz-Grotesk BQ Reg"/>
          </a:endParaRPr>
        </a:p>
      </dgm:t>
    </dgm:pt>
    <dgm:pt modelId="{0255538B-8A0B-2245-B656-BD60B7176AF5}" type="parTrans" cxnId="{9AE16913-16B0-4045-90B5-C5342B78D258}">
      <dgm:prSet/>
      <dgm:spPr/>
      <dgm:t>
        <a:bodyPr/>
        <a:lstStyle/>
        <a:p>
          <a:pPr>
            <a:lnSpc>
              <a:spcPct val="100000"/>
            </a:lnSpc>
            <a:spcBef>
              <a:spcPts val="0"/>
            </a:spcBef>
            <a:spcAft>
              <a:spcPts val="0"/>
            </a:spcAft>
          </a:pPr>
          <a:endParaRPr lang="en-US" sz="1400">
            <a:latin typeface="Akzidenz-Grotesk BQ Reg"/>
          </a:endParaRPr>
        </a:p>
      </dgm:t>
    </dgm:pt>
    <dgm:pt modelId="{C7F3ED9B-82F0-3447-8D60-71CD3600AF42}" type="sibTrans" cxnId="{9AE16913-16B0-4045-90B5-C5342B78D258}">
      <dgm:prSet/>
      <dgm:spPr/>
      <dgm:t>
        <a:bodyPr/>
        <a:lstStyle/>
        <a:p>
          <a:pPr>
            <a:lnSpc>
              <a:spcPct val="100000"/>
            </a:lnSpc>
            <a:spcBef>
              <a:spcPts val="0"/>
            </a:spcBef>
            <a:spcAft>
              <a:spcPts val="0"/>
            </a:spcAft>
          </a:pPr>
          <a:endParaRPr lang="en-US" sz="1400">
            <a:latin typeface="Akzidenz-Grotesk BQ Reg"/>
          </a:endParaRPr>
        </a:p>
      </dgm:t>
    </dgm:pt>
    <dgm:pt modelId="{48D0EC97-544F-974E-8DA4-8BAD77DCBBDA}">
      <dgm:prSet phldrT="[Text]" custT="1"/>
      <dgm:spPr/>
      <dgm:t>
        <a:bodyPr/>
        <a:lstStyle/>
        <a:p>
          <a:pPr>
            <a:lnSpc>
              <a:spcPct val="100000"/>
            </a:lnSpc>
            <a:spcBef>
              <a:spcPts val="0"/>
            </a:spcBef>
            <a:spcAft>
              <a:spcPts val="0"/>
            </a:spcAft>
          </a:pPr>
          <a:r>
            <a:rPr lang="en-US" sz="1800" b="1" dirty="0">
              <a:solidFill>
                <a:srgbClr val="000000"/>
              </a:solidFill>
              <a:latin typeface="Akzidenz-Grotesk BQ Reg"/>
            </a:rPr>
            <a:t>Other Postsecondary Education or Training</a:t>
          </a:r>
        </a:p>
      </dgm:t>
    </dgm:pt>
    <dgm:pt modelId="{A0D5D0E0-10B7-9A4F-A21B-1D670C3089EE}" type="parTrans" cxnId="{35B598D4-A2C9-A04B-818C-1FB5CAD221B5}">
      <dgm:prSet/>
      <dgm:spPr/>
      <dgm:t>
        <a:bodyPr/>
        <a:lstStyle/>
        <a:p>
          <a:pPr>
            <a:lnSpc>
              <a:spcPct val="100000"/>
            </a:lnSpc>
            <a:spcBef>
              <a:spcPts val="0"/>
            </a:spcBef>
            <a:spcAft>
              <a:spcPts val="0"/>
            </a:spcAft>
          </a:pPr>
          <a:endParaRPr lang="en-US" sz="1400">
            <a:latin typeface="Akzidenz-Grotesk BQ Reg"/>
          </a:endParaRPr>
        </a:p>
      </dgm:t>
    </dgm:pt>
    <dgm:pt modelId="{0332526F-FCCC-D74E-82A9-709BE7A934DE}" type="sibTrans" cxnId="{35B598D4-A2C9-A04B-818C-1FB5CAD221B5}">
      <dgm:prSet/>
      <dgm:spPr/>
      <dgm:t>
        <a:bodyPr/>
        <a:lstStyle/>
        <a:p>
          <a:pPr>
            <a:lnSpc>
              <a:spcPct val="100000"/>
            </a:lnSpc>
            <a:spcBef>
              <a:spcPts val="0"/>
            </a:spcBef>
            <a:spcAft>
              <a:spcPts val="0"/>
            </a:spcAft>
          </a:pPr>
          <a:endParaRPr lang="en-US" sz="1400">
            <a:latin typeface="Akzidenz-Grotesk BQ Reg"/>
          </a:endParaRPr>
        </a:p>
      </dgm:t>
    </dgm:pt>
    <dgm:pt modelId="{64F5E334-DE45-6C41-938D-EC3A3998F575}">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enrolled </a:t>
          </a:r>
          <a:r>
            <a:rPr lang="en-US" sz="1400" b="1" i="0" dirty="0">
              <a:solidFill>
                <a:srgbClr val="000000"/>
              </a:solidFill>
              <a:latin typeface="Akzidenz-Grotesk BQ Reg"/>
            </a:rPr>
            <a:t>full- or part-time</a:t>
          </a:r>
          <a:endParaRPr lang="en-US" sz="1400" i="0" dirty="0">
            <a:solidFill>
              <a:srgbClr val="000000"/>
            </a:solidFill>
            <a:latin typeface="Akzidenz-Grotesk BQ Reg"/>
          </a:endParaRPr>
        </a:p>
      </dgm:t>
    </dgm:pt>
    <dgm:pt modelId="{3F834A0A-B3AD-144B-BBD5-B450053AA44F}" type="parTrans" cxnId="{F913958B-FA4F-2D4A-A442-4D9B68560127}">
      <dgm:prSet/>
      <dgm:spPr/>
      <dgm:t>
        <a:bodyPr/>
        <a:lstStyle/>
        <a:p>
          <a:pPr>
            <a:lnSpc>
              <a:spcPct val="100000"/>
            </a:lnSpc>
            <a:spcBef>
              <a:spcPts val="0"/>
            </a:spcBef>
            <a:spcAft>
              <a:spcPts val="0"/>
            </a:spcAft>
          </a:pPr>
          <a:endParaRPr lang="en-US" sz="1400">
            <a:latin typeface="Akzidenz-Grotesk BQ Reg"/>
          </a:endParaRPr>
        </a:p>
      </dgm:t>
    </dgm:pt>
    <dgm:pt modelId="{FE704A67-6DA4-C24A-969C-460954C38A1A}" type="sibTrans" cxnId="{F913958B-FA4F-2D4A-A442-4D9B68560127}">
      <dgm:prSet/>
      <dgm:spPr/>
      <dgm:t>
        <a:bodyPr/>
        <a:lstStyle/>
        <a:p>
          <a:pPr>
            <a:lnSpc>
              <a:spcPct val="100000"/>
            </a:lnSpc>
            <a:spcBef>
              <a:spcPts val="0"/>
            </a:spcBef>
            <a:spcAft>
              <a:spcPts val="0"/>
            </a:spcAft>
          </a:pPr>
          <a:endParaRPr lang="en-US" sz="1400">
            <a:latin typeface="Akzidenz-Grotesk BQ Reg"/>
          </a:endParaRPr>
        </a:p>
      </dgm:t>
    </dgm:pt>
    <dgm:pt modelId="{9C270B48-A188-C14F-8048-F6FDF6669A75}">
      <dgm:prSet phldrT="[Text]" custT="1"/>
      <dgm:spPr/>
      <dgm:t>
        <a:bodyPr/>
        <a:lstStyle/>
        <a:p>
          <a:pPr>
            <a:lnSpc>
              <a:spcPct val="100000"/>
            </a:lnSpc>
            <a:spcBef>
              <a:spcPts val="0"/>
            </a:spcBef>
            <a:spcAft>
              <a:spcPts val="0"/>
            </a:spcAft>
          </a:pPr>
          <a:r>
            <a:rPr lang="en-US" sz="1800" b="1" i="0" dirty="0">
              <a:solidFill>
                <a:srgbClr val="000000"/>
              </a:solidFill>
              <a:latin typeface="Akzidenz-Grotesk BQ Reg"/>
            </a:rPr>
            <a:t>Other Employment</a:t>
          </a:r>
        </a:p>
      </dgm:t>
    </dgm:pt>
    <dgm:pt modelId="{D9B536B9-3E25-9D47-AFE0-39BF39D3A787}" type="parTrans" cxnId="{CCB8B678-8A07-8B44-860A-77FCEE8E7E2D}">
      <dgm:prSet/>
      <dgm:spPr/>
      <dgm:t>
        <a:bodyPr/>
        <a:lstStyle/>
        <a:p>
          <a:pPr>
            <a:lnSpc>
              <a:spcPct val="100000"/>
            </a:lnSpc>
            <a:spcBef>
              <a:spcPts val="0"/>
            </a:spcBef>
            <a:spcAft>
              <a:spcPts val="0"/>
            </a:spcAft>
          </a:pPr>
          <a:endParaRPr lang="en-US" sz="1400">
            <a:latin typeface="Akzidenz-Grotesk BQ Reg"/>
          </a:endParaRPr>
        </a:p>
      </dgm:t>
    </dgm:pt>
    <dgm:pt modelId="{B407C295-BA3D-6E41-80CF-BB22CF957DD5}" type="sibTrans" cxnId="{CCB8B678-8A07-8B44-860A-77FCEE8E7E2D}">
      <dgm:prSet/>
      <dgm:spPr/>
      <dgm:t>
        <a:bodyPr/>
        <a:lstStyle/>
        <a:p>
          <a:pPr>
            <a:lnSpc>
              <a:spcPct val="100000"/>
            </a:lnSpc>
            <a:spcBef>
              <a:spcPts val="0"/>
            </a:spcBef>
            <a:spcAft>
              <a:spcPts val="0"/>
            </a:spcAft>
          </a:pPr>
          <a:endParaRPr lang="en-US" sz="1400">
            <a:latin typeface="Akzidenz-Grotesk BQ Reg"/>
          </a:endParaRPr>
        </a:p>
      </dgm:t>
    </dgm:pt>
    <dgm:pt modelId="{627E653D-EF28-184C-91A4-23700E5323D4}">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worked for </a:t>
          </a:r>
          <a:r>
            <a:rPr lang="en-US" sz="1400" b="1" i="0" dirty="0">
              <a:solidFill>
                <a:srgbClr val="000000"/>
              </a:solidFill>
              <a:latin typeface="Akzidenz-Grotesk BQ Reg"/>
            </a:rPr>
            <a:t>pay</a:t>
          </a:r>
          <a:r>
            <a:rPr lang="en-US" sz="1400" i="0" dirty="0">
              <a:solidFill>
                <a:srgbClr val="000000"/>
              </a:solidFill>
              <a:latin typeface="Akzidenz-Grotesk BQ Reg"/>
            </a:rPr>
            <a:t> or been </a:t>
          </a:r>
          <a:r>
            <a:rPr lang="en-US" sz="1400" b="1" i="0" dirty="0">
              <a:solidFill>
                <a:srgbClr val="000000"/>
              </a:solidFill>
              <a:latin typeface="Akzidenz-Grotesk BQ Reg"/>
            </a:rPr>
            <a:t>self-employed</a:t>
          </a:r>
          <a:endParaRPr lang="en-US" sz="1400" i="0" dirty="0">
            <a:solidFill>
              <a:srgbClr val="000000"/>
            </a:solidFill>
            <a:latin typeface="Akzidenz-Grotesk BQ Reg"/>
          </a:endParaRPr>
        </a:p>
      </dgm:t>
    </dgm:pt>
    <dgm:pt modelId="{1171C2B8-0D75-7F44-9D8B-F3ADF2A45BD9}" type="parTrans" cxnId="{4C06ECD7-A79C-2840-8CC4-24217A000BA2}">
      <dgm:prSet/>
      <dgm:spPr/>
      <dgm:t>
        <a:bodyPr/>
        <a:lstStyle/>
        <a:p>
          <a:pPr>
            <a:lnSpc>
              <a:spcPct val="100000"/>
            </a:lnSpc>
            <a:spcBef>
              <a:spcPts val="0"/>
            </a:spcBef>
            <a:spcAft>
              <a:spcPts val="0"/>
            </a:spcAft>
          </a:pPr>
          <a:endParaRPr lang="en-US" sz="1400">
            <a:latin typeface="Akzidenz-Grotesk BQ Reg"/>
          </a:endParaRPr>
        </a:p>
      </dgm:t>
    </dgm:pt>
    <dgm:pt modelId="{F8443F90-4BCA-FC4C-A538-E4CB68A6E5D6}" type="sibTrans" cxnId="{4C06ECD7-A79C-2840-8CC4-24217A000BA2}">
      <dgm:prSet/>
      <dgm:spPr/>
      <dgm:t>
        <a:bodyPr/>
        <a:lstStyle/>
        <a:p>
          <a:pPr>
            <a:lnSpc>
              <a:spcPct val="100000"/>
            </a:lnSpc>
            <a:spcBef>
              <a:spcPts val="0"/>
            </a:spcBef>
            <a:spcAft>
              <a:spcPts val="0"/>
            </a:spcAft>
          </a:pPr>
          <a:endParaRPr lang="en-US" sz="1400">
            <a:latin typeface="Akzidenz-Grotesk BQ Reg"/>
          </a:endParaRPr>
        </a:p>
      </dgm:t>
    </dgm:pt>
    <dgm:pt modelId="{7FE70BFE-959A-4946-91E3-6B928036EEB8}">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community college </a:t>
          </a:r>
          <a:r>
            <a:rPr lang="en-US" sz="1400" i="0" dirty="0">
              <a:solidFill>
                <a:srgbClr val="000000"/>
              </a:solidFill>
              <a:latin typeface="Akzidenz-Grotesk BQ Reg"/>
            </a:rPr>
            <a:t>(2-year program) </a:t>
          </a:r>
        </a:p>
      </dgm:t>
    </dgm:pt>
    <dgm:pt modelId="{054CF9E0-2526-423D-AFE7-413CD655E8D7}" type="parTrans" cxnId="{B7D05713-F428-4AF7-94A9-C6B52B884E4C}">
      <dgm:prSet/>
      <dgm:spPr/>
      <dgm:t>
        <a:bodyPr/>
        <a:lstStyle/>
        <a:p>
          <a:pPr>
            <a:lnSpc>
              <a:spcPct val="100000"/>
            </a:lnSpc>
            <a:spcBef>
              <a:spcPts val="0"/>
            </a:spcBef>
            <a:spcAft>
              <a:spcPts val="0"/>
            </a:spcAft>
          </a:pPr>
          <a:endParaRPr lang="en-US" sz="1400">
            <a:latin typeface="Akzidenz-Grotesk BQ Reg"/>
          </a:endParaRPr>
        </a:p>
      </dgm:t>
    </dgm:pt>
    <dgm:pt modelId="{79CFF358-7EA2-483D-9823-6F8EEFDA6965}" type="sibTrans" cxnId="{B7D05713-F428-4AF7-94A9-C6B52B884E4C}">
      <dgm:prSet/>
      <dgm:spPr/>
      <dgm:t>
        <a:bodyPr/>
        <a:lstStyle/>
        <a:p>
          <a:pPr>
            <a:lnSpc>
              <a:spcPct val="100000"/>
            </a:lnSpc>
            <a:spcBef>
              <a:spcPts val="0"/>
            </a:spcBef>
            <a:spcAft>
              <a:spcPts val="0"/>
            </a:spcAft>
          </a:pPr>
          <a:endParaRPr lang="en-US" sz="1400">
            <a:latin typeface="Akzidenz-Grotesk BQ Reg"/>
          </a:endParaRPr>
        </a:p>
      </dgm:t>
    </dgm:pt>
    <dgm:pt modelId="{DE182718-6670-4B56-8667-2985CA40730F}">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college/university </a:t>
          </a:r>
          <a:r>
            <a:rPr lang="en-US" sz="1400" i="0" dirty="0">
              <a:solidFill>
                <a:srgbClr val="000000"/>
              </a:solidFill>
              <a:latin typeface="Akzidenz-Grotesk BQ Reg"/>
            </a:rPr>
            <a:t>(4- or more year program) </a:t>
          </a:r>
        </a:p>
      </dgm:t>
    </dgm:pt>
    <dgm:pt modelId="{23E68076-FBE0-4916-84CB-E43CF42D87E9}" type="parTrans" cxnId="{BB8498AA-41F1-4CBB-B522-41A2AC0430C5}">
      <dgm:prSet/>
      <dgm:spPr/>
      <dgm:t>
        <a:bodyPr/>
        <a:lstStyle/>
        <a:p>
          <a:pPr>
            <a:lnSpc>
              <a:spcPct val="100000"/>
            </a:lnSpc>
            <a:spcBef>
              <a:spcPts val="0"/>
            </a:spcBef>
            <a:spcAft>
              <a:spcPts val="0"/>
            </a:spcAft>
          </a:pPr>
          <a:endParaRPr lang="en-US" sz="1400">
            <a:latin typeface="Akzidenz-Grotesk BQ Reg"/>
          </a:endParaRPr>
        </a:p>
      </dgm:t>
    </dgm:pt>
    <dgm:pt modelId="{1FB6A78A-C07D-4872-9400-9D93F89D7100}" type="sibTrans" cxnId="{BB8498AA-41F1-4CBB-B522-41A2AC0430C5}">
      <dgm:prSet/>
      <dgm:spPr/>
      <dgm:t>
        <a:bodyPr/>
        <a:lstStyle/>
        <a:p>
          <a:pPr>
            <a:lnSpc>
              <a:spcPct val="100000"/>
            </a:lnSpc>
            <a:spcBef>
              <a:spcPts val="0"/>
            </a:spcBef>
            <a:spcAft>
              <a:spcPts val="0"/>
            </a:spcAft>
          </a:pPr>
          <a:endParaRPr lang="en-US" sz="1400">
            <a:latin typeface="Akzidenz-Grotesk BQ Reg"/>
          </a:endParaRPr>
        </a:p>
      </dgm:t>
    </dgm:pt>
    <dgm:pt modelId="{7038ECEF-5402-446A-9083-D5224336F403}">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1 complete term</a:t>
          </a:r>
          <a:endParaRPr lang="en-US" sz="1400" i="0" dirty="0">
            <a:solidFill>
              <a:srgbClr val="000000"/>
            </a:solidFill>
            <a:latin typeface="Akzidenz-Grotesk BQ Reg"/>
          </a:endParaRPr>
        </a:p>
      </dgm:t>
    </dgm:pt>
    <dgm:pt modelId="{8911FB02-4150-4DCA-A268-562CD3683AAD}" type="parTrans" cxnId="{640991D9-F115-4787-9957-F1534DC633B3}">
      <dgm:prSet/>
      <dgm:spPr/>
      <dgm:t>
        <a:bodyPr/>
        <a:lstStyle/>
        <a:p>
          <a:pPr>
            <a:lnSpc>
              <a:spcPct val="100000"/>
            </a:lnSpc>
            <a:spcBef>
              <a:spcPts val="0"/>
            </a:spcBef>
            <a:spcAft>
              <a:spcPts val="0"/>
            </a:spcAft>
          </a:pPr>
          <a:endParaRPr lang="en-US" sz="1400">
            <a:latin typeface="Akzidenz-Grotesk BQ Reg"/>
          </a:endParaRPr>
        </a:p>
      </dgm:t>
    </dgm:pt>
    <dgm:pt modelId="{78B441DA-4862-4CF6-81B3-D3B71C4F6317}" type="sibTrans" cxnId="{640991D9-F115-4787-9957-F1534DC633B3}">
      <dgm:prSet/>
      <dgm:spPr/>
      <dgm:t>
        <a:bodyPr/>
        <a:lstStyle/>
        <a:p>
          <a:pPr>
            <a:lnSpc>
              <a:spcPct val="100000"/>
            </a:lnSpc>
            <a:spcBef>
              <a:spcPts val="0"/>
            </a:spcBef>
            <a:spcAft>
              <a:spcPts val="0"/>
            </a:spcAft>
          </a:pPr>
          <a:endParaRPr lang="en-US" sz="1400">
            <a:latin typeface="Akzidenz-Grotesk BQ Reg"/>
          </a:endParaRPr>
        </a:p>
      </dgm:t>
    </dgm:pt>
    <dgm:pt modelId="{C793880E-0334-422D-A8DC-A46A38CE333E}">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setting with others who are nondisabled</a:t>
          </a:r>
          <a:endParaRPr lang="en-US" sz="1400" i="0" dirty="0">
            <a:solidFill>
              <a:srgbClr val="000000"/>
            </a:solidFill>
            <a:latin typeface="Akzidenz-Grotesk BQ Reg"/>
          </a:endParaRPr>
        </a:p>
      </dgm:t>
    </dgm:pt>
    <dgm:pt modelId="{A2E9D8BF-47F2-4D76-82F6-49A95B05D7A0}" type="parTrans" cxnId="{63FF0525-3CB3-4B35-A3C6-2CBD2864B1B5}">
      <dgm:prSet/>
      <dgm:spPr/>
      <dgm:t>
        <a:bodyPr/>
        <a:lstStyle/>
        <a:p>
          <a:pPr>
            <a:lnSpc>
              <a:spcPct val="100000"/>
            </a:lnSpc>
            <a:spcBef>
              <a:spcPts val="0"/>
            </a:spcBef>
            <a:spcAft>
              <a:spcPts val="0"/>
            </a:spcAft>
          </a:pPr>
          <a:endParaRPr lang="en-US" sz="1400">
            <a:latin typeface="Akzidenz-Grotesk BQ Reg"/>
          </a:endParaRPr>
        </a:p>
      </dgm:t>
    </dgm:pt>
    <dgm:pt modelId="{6C1651F5-B389-47C2-8EA1-DF95948808C7}" type="sibTrans" cxnId="{63FF0525-3CB3-4B35-A3C6-2CBD2864B1B5}">
      <dgm:prSet/>
      <dgm:spPr/>
      <dgm:t>
        <a:bodyPr/>
        <a:lstStyle/>
        <a:p>
          <a:pPr>
            <a:lnSpc>
              <a:spcPct val="100000"/>
            </a:lnSpc>
            <a:spcBef>
              <a:spcPts val="0"/>
            </a:spcBef>
            <a:spcAft>
              <a:spcPts val="0"/>
            </a:spcAft>
          </a:pPr>
          <a:endParaRPr lang="en-US" sz="1400">
            <a:latin typeface="Akzidenz-Grotesk BQ Reg"/>
          </a:endParaRPr>
        </a:p>
      </dgm:t>
    </dgm:pt>
    <dgm:pt modelId="{26475233-3813-4A65-BDDE-EFE22A2932FB}">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20 hours </a:t>
          </a:r>
          <a:r>
            <a:rPr lang="en-US" sz="1400" i="0" dirty="0">
              <a:solidFill>
                <a:srgbClr val="000000"/>
              </a:solidFill>
              <a:latin typeface="Akzidenz-Grotesk BQ Reg"/>
            </a:rPr>
            <a:t>a week</a:t>
          </a:r>
        </a:p>
      </dgm:t>
    </dgm:pt>
    <dgm:pt modelId="{45FEF2CC-F274-49A4-8B1D-A4344B969352}" type="parTrans" cxnId="{FCC363F1-A3B9-43EF-BF44-F77AA172FA6E}">
      <dgm:prSet/>
      <dgm:spPr/>
      <dgm:t>
        <a:bodyPr/>
        <a:lstStyle/>
        <a:p>
          <a:pPr>
            <a:lnSpc>
              <a:spcPct val="100000"/>
            </a:lnSpc>
            <a:spcBef>
              <a:spcPts val="0"/>
            </a:spcBef>
            <a:spcAft>
              <a:spcPts val="0"/>
            </a:spcAft>
          </a:pPr>
          <a:endParaRPr lang="en-US" sz="1400">
            <a:latin typeface="Akzidenz-Grotesk BQ Reg"/>
          </a:endParaRPr>
        </a:p>
      </dgm:t>
    </dgm:pt>
    <dgm:pt modelId="{000C3143-040D-49FC-860B-74231A33088D}" type="sibTrans" cxnId="{FCC363F1-A3B9-43EF-BF44-F77AA172FA6E}">
      <dgm:prSet/>
      <dgm:spPr/>
      <dgm:t>
        <a:bodyPr/>
        <a:lstStyle/>
        <a:p>
          <a:pPr>
            <a:lnSpc>
              <a:spcPct val="100000"/>
            </a:lnSpc>
            <a:spcBef>
              <a:spcPts val="0"/>
            </a:spcBef>
            <a:spcAft>
              <a:spcPts val="0"/>
            </a:spcAft>
          </a:pPr>
          <a:endParaRPr lang="en-US" sz="1400">
            <a:latin typeface="Akzidenz-Grotesk BQ Reg"/>
          </a:endParaRPr>
        </a:p>
      </dgm:t>
    </dgm:pt>
    <dgm:pt modelId="{0F7F008E-4BD0-4712-9F55-79F23EA8C0D3}">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90 days </a:t>
          </a:r>
          <a:r>
            <a:rPr lang="en-US" sz="1400" i="0" dirty="0">
              <a:solidFill>
                <a:srgbClr val="000000"/>
              </a:solidFill>
              <a:latin typeface="Akzidenz-Grotesk BQ Reg"/>
            </a:rPr>
            <a:t>at any time in the year since leaving high school</a:t>
          </a:r>
        </a:p>
      </dgm:t>
    </dgm:pt>
    <dgm:pt modelId="{9A2847A3-EE4F-4F62-A0CB-42BCE1926BA2}" type="parTrans" cxnId="{41FC4487-9164-4AE5-AB77-8A37941F8BCA}">
      <dgm:prSet/>
      <dgm:spPr/>
      <dgm:t>
        <a:bodyPr/>
        <a:lstStyle/>
        <a:p>
          <a:pPr>
            <a:lnSpc>
              <a:spcPct val="100000"/>
            </a:lnSpc>
            <a:spcBef>
              <a:spcPts val="0"/>
            </a:spcBef>
            <a:spcAft>
              <a:spcPts val="0"/>
            </a:spcAft>
          </a:pPr>
          <a:endParaRPr lang="en-US" sz="1400">
            <a:latin typeface="Akzidenz-Grotesk BQ Reg"/>
          </a:endParaRPr>
        </a:p>
      </dgm:t>
    </dgm:pt>
    <dgm:pt modelId="{E66D9B59-8D48-4551-8DEB-E3FF688DC1A5}" type="sibTrans" cxnId="{41FC4487-9164-4AE5-AB77-8A37941F8BCA}">
      <dgm:prSet/>
      <dgm:spPr/>
      <dgm:t>
        <a:bodyPr/>
        <a:lstStyle/>
        <a:p>
          <a:pPr>
            <a:lnSpc>
              <a:spcPct val="100000"/>
            </a:lnSpc>
            <a:spcBef>
              <a:spcPts val="0"/>
            </a:spcBef>
            <a:spcAft>
              <a:spcPts val="0"/>
            </a:spcAft>
          </a:pPr>
          <a:endParaRPr lang="en-US" sz="1400">
            <a:latin typeface="Akzidenz-Grotesk BQ Reg"/>
          </a:endParaRPr>
        </a:p>
      </dgm:t>
    </dgm:pt>
    <dgm:pt modelId="{B6746F57-7651-4DC7-9A8B-6DA717A91D1A}">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includes </a:t>
          </a:r>
          <a:r>
            <a:rPr lang="en-US" sz="1400" b="1" i="0" dirty="0">
              <a:solidFill>
                <a:srgbClr val="000000"/>
              </a:solidFill>
              <a:latin typeface="Akzidenz-Grotesk BQ Reg"/>
            </a:rPr>
            <a:t>military</a:t>
          </a:r>
          <a:r>
            <a:rPr lang="en-US" sz="1400" i="0" dirty="0">
              <a:solidFill>
                <a:srgbClr val="000000"/>
              </a:solidFill>
              <a:latin typeface="Akzidenz-Grotesk BQ Reg"/>
            </a:rPr>
            <a:t> employment</a:t>
          </a:r>
        </a:p>
      </dgm:t>
    </dgm:pt>
    <dgm:pt modelId="{9D1DC344-368C-4B75-84BE-41FC63710E16}" type="parTrans" cxnId="{2AA49200-D24D-4D42-BEA4-57132908CA8A}">
      <dgm:prSet/>
      <dgm:spPr/>
      <dgm:t>
        <a:bodyPr/>
        <a:lstStyle/>
        <a:p>
          <a:endParaRPr lang="en-US" sz="1400">
            <a:latin typeface="Akzidenz-Grotesk BQ Reg"/>
          </a:endParaRPr>
        </a:p>
      </dgm:t>
    </dgm:pt>
    <dgm:pt modelId="{03489B37-A54A-4179-A78C-1E8FFCDF7161}" type="sibTrans" cxnId="{2AA49200-D24D-4D42-BEA4-57132908CA8A}">
      <dgm:prSet/>
      <dgm:spPr/>
      <dgm:t>
        <a:bodyPr/>
        <a:lstStyle/>
        <a:p>
          <a:endParaRPr lang="en-US" sz="1400">
            <a:latin typeface="Akzidenz-Grotesk BQ Reg"/>
          </a:endParaRPr>
        </a:p>
      </dgm:t>
    </dgm:pt>
    <dgm:pt modelId="{F23CC32E-545A-47BB-B1B9-2D0BFFEF3CEF}">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90 days </a:t>
          </a:r>
          <a:r>
            <a:rPr lang="en-US" sz="1400" i="0" dirty="0">
              <a:solidFill>
                <a:srgbClr val="000000"/>
              </a:solidFill>
              <a:latin typeface="Akzidenz-Grotesk BQ Reg"/>
            </a:rPr>
            <a:t>at any time since leaving high school</a:t>
          </a:r>
        </a:p>
      </dgm:t>
    </dgm:pt>
    <dgm:pt modelId="{931D3BC0-76A9-4708-9EE2-A9BBDA619749}" type="parTrans" cxnId="{D506804A-56A8-4D19-AE9C-FDA36748A333}">
      <dgm:prSet/>
      <dgm:spPr/>
      <dgm:t>
        <a:bodyPr/>
        <a:lstStyle/>
        <a:p>
          <a:endParaRPr lang="en-US" sz="1400">
            <a:latin typeface="Akzidenz-Grotesk BQ Reg"/>
          </a:endParaRPr>
        </a:p>
      </dgm:t>
    </dgm:pt>
    <dgm:pt modelId="{C5E5E3AB-418E-4394-9771-8891858DF92B}" type="sibTrans" cxnId="{D506804A-56A8-4D19-AE9C-FDA36748A333}">
      <dgm:prSet/>
      <dgm:spPr/>
      <dgm:t>
        <a:bodyPr/>
        <a:lstStyle/>
        <a:p>
          <a:endParaRPr lang="en-US" sz="1400">
            <a:latin typeface="Akzidenz-Grotesk BQ Reg"/>
          </a:endParaRPr>
        </a:p>
      </dgm:t>
    </dgm:pt>
    <dgm:pt modelId="{BD3BC239-37D8-47D3-BFEC-7DBF4A4C27B8}">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includes working in a family business (e.g., farm, store, fishing, ranching, catering services, etc.)</a:t>
          </a:r>
        </a:p>
      </dgm:t>
    </dgm:pt>
    <dgm:pt modelId="{28E72535-7E7D-4E9E-BF1F-260B35CB18FC}" type="parTrans" cxnId="{12715093-4F84-4AB9-BFA7-31EDDFE1AAA6}">
      <dgm:prSet/>
      <dgm:spPr/>
      <dgm:t>
        <a:bodyPr/>
        <a:lstStyle/>
        <a:p>
          <a:endParaRPr lang="en-US" sz="1400">
            <a:latin typeface="Akzidenz-Grotesk BQ Reg"/>
          </a:endParaRPr>
        </a:p>
      </dgm:t>
    </dgm:pt>
    <dgm:pt modelId="{C9D35C1C-DF71-4BA7-A7FB-F192C9EBC347}" type="sibTrans" cxnId="{12715093-4F84-4AB9-BFA7-31EDDFE1AAA6}">
      <dgm:prSet/>
      <dgm:spPr/>
      <dgm:t>
        <a:bodyPr/>
        <a:lstStyle/>
        <a:p>
          <a:endParaRPr lang="en-US" sz="1400">
            <a:latin typeface="Akzidenz-Grotesk BQ Reg"/>
          </a:endParaRPr>
        </a:p>
      </dgm:t>
    </dgm:pt>
    <dgm:pt modelId="{06B0A64A-CC7C-4C7C-BBD3-EE0B2BA13340}">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education or training program </a:t>
          </a:r>
          <a:r>
            <a:rPr lang="en-US" sz="1200" i="0" dirty="0">
              <a:solidFill>
                <a:srgbClr val="000000"/>
              </a:solidFill>
              <a:latin typeface="Akzidenz-Grotesk BQ Reg"/>
            </a:rPr>
            <a:t>(e.g., adult education, vocational technical school that is </a:t>
          </a:r>
          <a:r>
            <a:rPr lang="en-US" sz="1200" b="1" i="0" dirty="0">
              <a:solidFill>
                <a:srgbClr val="000000"/>
              </a:solidFill>
              <a:latin typeface="Akzidenz-Grotesk BQ Reg"/>
            </a:rPr>
            <a:t>less than a 2-year program</a:t>
          </a:r>
          <a:r>
            <a:rPr lang="en-US" sz="1200" i="0" dirty="0">
              <a:solidFill>
                <a:srgbClr val="000000"/>
              </a:solidFill>
              <a:latin typeface="Akzidenz-Grotesk BQ Reg"/>
            </a:rPr>
            <a:t>)</a:t>
          </a:r>
          <a:endParaRPr lang="en-US" sz="1400" i="0" dirty="0">
            <a:solidFill>
              <a:srgbClr val="000000"/>
            </a:solidFill>
            <a:latin typeface="Akzidenz-Grotesk BQ Reg"/>
          </a:endParaRPr>
        </a:p>
      </dgm:t>
    </dgm:pt>
    <dgm:pt modelId="{CE8637C3-6271-4120-98EB-FC97F956E49E}" type="sibTrans" cxnId="{BDEF6005-2A86-46BC-ABAE-9F8AD722AFBB}">
      <dgm:prSet/>
      <dgm:spPr/>
      <dgm:t>
        <a:bodyPr/>
        <a:lstStyle/>
        <a:p>
          <a:endParaRPr lang="en-US" sz="1400">
            <a:latin typeface="Akzidenz-Grotesk BQ Reg"/>
          </a:endParaRPr>
        </a:p>
      </dgm:t>
    </dgm:pt>
    <dgm:pt modelId="{F4784E98-4B6F-4F1D-ADB7-A21037FFC254}" type="parTrans" cxnId="{BDEF6005-2A86-46BC-ABAE-9F8AD722AFBB}">
      <dgm:prSet/>
      <dgm:spPr/>
      <dgm:t>
        <a:bodyPr/>
        <a:lstStyle/>
        <a:p>
          <a:endParaRPr lang="en-US" sz="1400">
            <a:latin typeface="Akzidenz-Grotesk BQ Reg"/>
          </a:endParaRPr>
        </a:p>
      </dgm:t>
    </dgm:pt>
    <dgm:pt modelId="{F3D7EB59-4B2C-4F9D-8D71-9B23374DC41A}">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1 complete term</a:t>
          </a:r>
        </a:p>
      </dgm:t>
    </dgm:pt>
    <dgm:pt modelId="{643D0559-B34E-4AC7-977C-F0DCFD9DF75E}" type="parTrans" cxnId="{D1EA9037-DD7C-447E-AEAD-0A0FE9727ADF}">
      <dgm:prSet/>
      <dgm:spPr/>
      <dgm:t>
        <a:bodyPr/>
        <a:lstStyle/>
        <a:p>
          <a:endParaRPr lang="en-US"/>
        </a:p>
      </dgm:t>
    </dgm:pt>
    <dgm:pt modelId="{7C4F5022-F86B-4B0D-A16D-CA0D95A9013B}" type="sibTrans" cxnId="{D1EA9037-DD7C-447E-AEAD-0A0FE9727ADF}">
      <dgm:prSet/>
      <dgm:spPr/>
      <dgm:t>
        <a:bodyPr/>
        <a:lstStyle/>
        <a:p>
          <a:endParaRPr lang="en-US"/>
        </a:p>
      </dgm:t>
    </dgm:pt>
    <dgm:pt modelId="{941C774B-72CF-7448-8171-1B41C359FEED}" type="pres">
      <dgm:prSet presAssocID="{02D6C19A-7642-814F-B171-242D25839996}" presName="Name0" presStyleCnt="0">
        <dgm:presLayoutVars>
          <dgm:dir/>
          <dgm:animLvl val="lvl"/>
          <dgm:resizeHandles val="exact"/>
        </dgm:presLayoutVars>
      </dgm:prSet>
      <dgm:spPr/>
    </dgm:pt>
    <dgm:pt modelId="{80126C31-2AAC-254B-805B-7347386BA622}" type="pres">
      <dgm:prSet presAssocID="{855E32C9-8FBD-F04F-9934-26A13953557D}" presName="linNode" presStyleCnt="0"/>
      <dgm:spPr/>
    </dgm:pt>
    <dgm:pt modelId="{1844573F-3BB5-5549-A8E5-38D69B10BCFA}" type="pres">
      <dgm:prSet presAssocID="{855E32C9-8FBD-F04F-9934-26A13953557D}" presName="parentText" presStyleLbl="node1" presStyleIdx="0" presStyleCnt="4">
        <dgm:presLayoutVars>
          <dgm:chMax val="1"/>
          <dgm:bulletEnabled val="1"/>
        </dgm:presLayoutVars>
      </dgm:prSet>
      <dgm:spPr/>
    </dgm:pt>
    <dgm:pt modelId="{0ABC973B-BE4C-D944-9883-77F8197AF87D}" type="pres">
      <dgm:prSet presAssocID="{855E32C9-8FBD-F04F-9934-26A13953557D}" presName="descendantText" presStyleLbl="alignAccFollowNode1" presStyleIdx="0" presStyleCnt="4" custScaleY="122650">
        <dgm:presLayoutVars>
          <dgm:bulletEnabled val="1"/>
        </dgm:presLayoutVars>
      </dgm:prSet>
      <dgm:spPr/>
    </dgm:pt>
    <dgm:pt modelId="{21CEE9EA-3A1B-0E47-95EB-05F5408DCD57}" type="pres">
      <dgm:prSet presAssocID="{A9C9A747-B073-6643-A9BA-9F1053E69DEE}" presName="sp" presStyleCnt="0"/>
      <dgm:spPr/>
    </dgm:pt>
    <dgm:pt modelId="{119897BD-96F1-0E49-AE4E-36C0EE754373}" type="pres">
      <dgm:prSet presAssocID="{6A9C9ACE-00DD-8147-A0D2-C37F6EC6462B}" presName="linNode" presStyleCnt="0"/>
      <dgm:spPr/>
    </dgm:pt>
    <dgm:pt modelId="{757807EE-DFEF-DF48-AEEE-0FC433D9CED6}" type="pres">
      <dgm:prSet presAssocID="{6A9C9ACE-00DD-8147-A0D2-C37F6EC6462B}" presName="parentText" presStyleLbl="node1" presStyleIdx="1" presStyleCnt="4" custLinFactNeighborY="-560">
        <dgm:presLayoutVars>
          <dgm:chMax val="1"/>
          <dgm:bulletEnabled val="1"/>
        </dgm:presLayoutVars>
      </dgm:prSet>
      <dgm:spPr/>
    </dgm:pt>
    <dgm:pt modelId="{9313216E-2AD9-8844-AD10-949FE24D3F5C}" type="pres">
      <dgm:prSet presAssocID="{6A9C9ACE-00DD-8147-A0D2-C37F6EC6462B}" presName="descendantText" presStyleLbl="alignAccFollowNode1" presStyleIdx="1" presStyleCnt="4" custScaleY="130031">
        <dgm:presLayoutVars>
          <dgm:bulletEnabled val="1"/>
        </dgm:presLayoutVars>
      </dgm:prSet>
      <dgm:spPr/>
    </dgm:pt>
    <dgm:pt modelId="{862132A0-78D1-1E41-8883-B9D8BCB78038}" type="pres">
      <dgm:prSet presAssocID="{708814FC-FAA9-C44E-A93F-04DF698EA569}" presName="sp" presStyleCnt="0"/>
      <dgm:spPr/>
    </dgm:pt>
    <dgm:pt modelId="{200271E5-63E4-8E46-84F5-CD2C3698ED47}" type="pres">
      <dgm:prSet presAssocID="{48D0EC97-544F-974E-8DA4-8BAD77DCBBDA}" presName="linNode" presStyleCnt="0"/>
      <dgm:spPr/>
    </dgm:pt>
    <dgm:pt modelId="{47A41AF0-6E15-6947-882A-05D57EAD1AEA}" type="pres">
      <dgm:prSet presAssocID="{48D0EC97-544F-974E-8DA4-8BAD77DCBBDA}" presName="parentText" presStyleLbl="node1" presStyleIdx="2" presStyleCnt="4">
        <dgm:presLayoutVars>
          <dgm:chMax val="1"/>
          <dgm:bulletEnabled val="1"/>
        </dgm:presLayoutVars>
      </dgm:prSet>
      <dgm:spPr/>
    </dgm:pt>
    <dgm:pt modelId="{36088F09-5022-0D45-ACDA-D286298B911F}" type="pres">
      <dgm:prSet presAssocID="{48D0EC97-544F-974E-8DA4-8BAD77DCBBDA}" presName="descendantText" presStyleLbl="alignAccFollowNode1" presStyleIdx="2" presStyleCnt="4" custScaleY="119683">
        <dgm:presLayoutVars>
          <dgm:bulletEnabled val="1"/>
        </dgm:presLayoutVars>
      </dgm:prSet>
      <dgm:spPr/>
    </dgm:pt>
    <dgm:pt modelId="{3A6F5ACB-C651-7745-885A-0A085FEB448B}" type="pres">
      <dgm:prSet presAssocID="{0332526F-FCCC-D74E-82A9-709BE7A934DE}" presName="sp" presStyleCnt="0"/>
      <dgm:spPr/>
    </dgm:pt>
    <dgm:pt modelId="{2DAD0D41-20ED-0441-9179-906FBAFFB667}" type="pres">
      <dgm:prSet presAssocID="{9C270B48-A188-C14F-8048-F6FDF6669A75}" presName="linNode" presStyleCnt="0"/>
      <dgm:spPr/>
    </dgm:pt>
    <dgm:pt modelId="{91EE8B37-9981-D04F-BD5A-767D617A7440}" type="pres">
      <dgm:prSet presAssocID="{9C270B48-A188-C14F-8048-F6FDF6669A75}" presName="parentText" presStyleLbl="node1" presStyleIdx="3" presStyleCnt="4">
        <dgm:presLayoutVars>
          <dgm:chMax val="1"/>
          <dgm:bulletEnabled val="1"/>
        </dgm:presLayoutVars>
      </dgm:prSet>
      <dgm:spPr/>
    </dgm:pt>
    <dgm:pt modelId="{9B595601-9922-B442-835D-8F03AFC03C26}" type="pres">
      <dgm:prSet presAssocID="{9C270B48-A188-C14F-8048-F6FDF6669A75}" presName="descendantText" presStyleLbl="alignAccFollowNode1" presStyleIdx="3" presStyleCnt="4" custScaleY="120546" custLinFactNeighborY="-4900">
        <dgm:presLayoutVars>
          <dgm:bulletEnabled val="1"/>
        </dgm:presLayoutVars>
      </dgm:prSet>
      <dgm:spPr/>
    </dgm:pt>
  </dgm:ptLst>
  <dgm:cxnLst>
    <dgm:cxn modelId="{2AA49200-D24D-4D42-BEA4-57132908CA8A}" srcId="{6A9C9ACE-00DD-8147-A0D2-C37F6EC6462B}" destId="{B6746F57-7651-4DC7-9A8B-6DA717A91D1A}" srcOrd="4" destOrd="0" parTransId="{9D1DC344-368C-4B75-84BE-41FC63710E16}" sibTransId="{03489B37-A54A-4179-A78C-1E8FFCDF7161}"/>
    <dgm:cxn modelId="{80D08A01-8F24-41A5-9FBE-5A37950F3086}" type="presOf" srcId="{855E32C9-8FBD-F04F-9934-26A13953557D}" destId="{1844573F-3BB5-5549-A8E5-38D69B10BCFA}" srcOrd="0" destOrd="0" presId="urn:microsoft.com/office/officeart/2005/8/layout/vList5"/>
    <dgm:cxn modelId="{BDEF6005-2A86-46BC-ABAE-9F8AD722AFBB}" srcId="{48D0EC97-544F-974E-8DA4-8BAD77DCBBDA}" destId="{06B0A64A-CC7C-4C7C-BBD3-EE0B2BA13340}" srcOrd="1" destOrd="0" parTransId="{F4784E98-4B6F-4F1D-ADB7-A21037FFC254}" sibTransId="{CE8637C3-6271-4120-98EB-FC97F956E49E}"/>
    <dgm:cxn modelId="{25AD120D-D2AB-43C2-B34F-DF0D066C774B}" type="presOf" srcId="{F23CC32E-545A-47BB-B1B9-2D0BFFEF3CEF}" destId="{9B595601-9922-B442-835D-8F03AFC03C26}" srcOrd="0" destOrd="1" presId="urn:microsoft.com/office/officeart/2005/8/layout/vList5"/>
    <dgm:cxn modelId="{2E74C90E-1B13-47DF-9508-A1A53ACE0D29}" type="presOf" srcId="{7038ECEF-5402-446A-9083-D5224336F403}" destId="{0ABC973B-BE4C-D944-9883-77F8197AF87D}" srcOrd="0" destOrd="3" presId="urn:microsoft.com/office/officeart/2005/8/layout/vList5"/>
    <dgm:cxn modelId="{9AE16913-16B0-4045-90B5-C5342B78D258}" srcId="{6A9C9ACE-00DD-8147-A0D2-C37F6EC6462B}" destId="{B50DB3A2-0191-FE4D-A91E-5666858BAA96}" srcOrd="0" destOrd="0" parTransId="{0255538B-8A0B-2245-B656-BD60B7176AF5}" sibTransId="{C7F3ED9B-82F0-3447-8D60-71CD3600AF42}"/>
    <dgm:cxn modelId="{B7D05713-F428-4AF7-94A9-C6B52B884E4C}" srcId="{855E32C9-8FBD-F04F-9934-26A13953557D}" destId="{7FE70BFE-959A-4946-91E3-6B928036EEB8}" srcOrd="1" destOrd="0" parTransId="{054CF9E0-2526-423D-AFE7-413CD655E8D7}" sibTransId="{79CFF358-7EA2-483D-9823-6F8EEFDA6965}"/>
    <dgm:cxn modelId="{63FF0525-3CB3-4B35-A3C6-2CBD2864B1B5}" srcId="{6A9C9ACE-00DD-8147-A0D2-C37F6EC6462B}" destId="{C793880E-0334-422D-A8DC-A46A38CE333E}" srcOrd="1" destOrd="0" parTransId="{A2E9D8BF-47F2-4D76-82F6-49A95B05D7A0}" sibTransId="{6C1651F5-B389-47C2-8EA1-DF95948808C7}"/>
    <dgm:cxn modelId="{2218912F-A0F2-DF4E-8219-4AA10E2CDD83}" srcId="{855E32C9-8FBD-F04F-9934-26A13953557D}" destId="{A1F0CED5-5368-1148-B319-015B51E2B9C1}" srcOrd="0" destOrd="0" parTransId="{F57F6049-6E54-6449-BE02-7E75D157FCE7}" sibTransId="{6C8A9D76-B902-CF4C-A5A7-19DA042837AF}"/>
    <dgm:cxn modelId="{C7884A35-852A-46C3-8F1F-97180B09952B}" type="presOf" srcId="{7FE70BFE-959A-4946-91E3-6B928036EEB8}" destId="{0ABC973B-BE4C-D944-9883-77F8197AF87D}" srcOrd="0" destOrd="1" presId="urn:microsoft.com/office/officeart/2005/8/layout/vList5"/>
    <dgm:cxn modelId="{D1EA9037-DD7C-447E-AEAD-0A0FE9727ADF}" srcId="{48D0EC97-544F-974E-8DA4-8BAD77DCBBDA}" destId="{F3D7EB59-4B2C-4F9D-8D71-9B23374DC41A}" srcOrd="2" destOrd="0" parTransId="{643D0559-B34E-4AC7-977C-F0DCFD9DF75E}" sibTransId="{7C4F5022-F86B-4B0D-A16D-CA0D95A9013B}"/>
    <dgm:cxn modelId="{4509EF37-2FB2-44B6-BB56-20B052044AD1}" type="presOf" srcId="{C793880E-0334-422D-A8DC-A46A38CE333E}" destId="{9313216E-2AD9-8844-AD10-949FE24D3F5C}" srcOrd="0" destOrd="1" presId="urn:microsoft.com/office/officeart/2005/8/layout/vList5"/>
    <dgm:cxn modelId="{71E02A5E-EF3C-4436-9DB2-D8059E750B47}" type="presOf" srcId="{48D0EC97-544F-974E-8DA4-8BAD77DCBBDA}" destId="{47A41AF0-6E15-6947-882A-05D57EAD1AEA}" srcOrd="0" destOrd="0" presId="urn:microsoft.com/office/officeart/2005/8/layout/vList5"/>
    <dgm:cxn modelId="{4C40E941-716B-4C99-9619-1373B66C611C}" type="presOf" srcId="{64F5E334-DE45-6C41-938D-EC3A3998F575}" destId="{36088F09-5022-0D45-ACDA-D286298B911F}" srcOrd="0" destOrd="0" presId="urn:microsoft.com/office/officeart/2005/8/layout/vList5"/>
    <dgm:cxn modelId="{6C87A167-7081-4086-9E88-7421DC9E35F7}" type="presOf" srcId="{DE182718-6670-4B56-8667-2985CA40730F}" destId="{0ABC973B-BE4C-D944-9883-77F8197AF87D}" srcOrd="0" destOrd="2" presId="urn:microsoft.com/office/officeart/2005/8/layout/vList5"/>
    <dgm:cxn modelId="{EED34048-FB1D-44DA-B0D7-CE8901C5B947}" type="presOf" srcId="{06B0A64A-CC7C-4C7C-BBD3-EE0B2BA13340}" destId="{36088F09-5022-0D45-ACDA-D286298B911F}" srcOrd="0" destOrd="1" presId="urn:microsoft.com/office/officeart/2005/8/layout/vList5"/>
    <dgm:cxn modelId="{D506804A-56A8-4D19-AE9C-FDA36748A333}" srcId="{9C270B48-A188-C14F-8048-F6FDF6669A75}" destId="{F23CC32E-545A-47BB-B1B9-2D0BFFEF3CEF}" srcOrd="1" destOrd="0" parTransId="{931D3BC0-76A9-4708-9EE2-A9BBDA619749}" sibTransId="{C5E5E3AB-418E-4394-9771-8891858DF92B}"/>
    <dgm:cxn modelId="{AC36C64C-0BB9-4682-8E53-45FB8257F6C5}" type="presOf" srcId="{26475233-3813-4A65-BDDE-EFE22A2932FB}" destId="{9313216E-2AD9-8844-AD10-949FE24D3F5C}" srcOrd="0" destOrd="2" presId="urn:microsoft.com/office/officeart/2005/8/layout/vList5"/>
    <dgm:cxn modelId="{0A8DD975-4F5A-4A53-9EE3-A079B8FFEE11}" type="presOf" srcId="{BD3BC239-37D8-47D3-BFEC-7DBF4A4C27B8}" destId="{9B595601-9922-B442-835D-8F03AFC03C26}" srcOrd="0" destOrd="2" presId="urn:microsoft.com/office/officeart/2005/8/layout/vList5"/>
    <dgm:cxn modelId="{CCB8B678-8A07-8B44-860A-77FCEE8E7E2D}" srcId="{02D6C19A-7642-814F-B171-242D25839996}" destId="{9C270B48-A188-C14F-8048-F6FDF6669A75}" srcOrd="3" destOrd="0" parTransId="{D9B536B9-3E25-9D47-AFE0-39BF39D3A787}" sibTransId="{B407C295-BA3D-6E41-80CF-BB22CF957DD5}"/>
    <dgm:cxn modelId="{9AFCD058-D278-4263-9F1A-6BEC607B12C1}" type="presOf" srcId="{A1F0CED5-5368-1148-B319-015B51E2B9C1}" destId="{0ABC973B-BE4C-D944-9883-77F8197AF87D}" srcOrd="0" destOrd="0" presId="urn:microsoft.com/office/officeart/2005/8/layout/vList5"/>
    <dgm:cxn modelId="{CBE41059-62D8-4F9E-B1E1-A485E9649952}" type="presOf" srcId="{9C270B48-A188-C14F-8048-F6FDF6669A75}" destId="{91EE8B37-9981-D04F-BD5A-767D617A7440}" srcOrd="0" destOrd="0" presId="urn:microsoft.com/office/officeart/2005/8/layout/vList5"/>
    <dgm:cxn modelId="{98BF337A-543A-8A4C-993F-C567E66356B9}" srcId="{02D6C19A-7642-814F-B171-242D25839996}" destId="{6A9C9ACE-00DD-8147-A0D2-C37F6EC6462B}" srcOrd="1" destOrd="0" parTransId="{73465578-B194-7C4C-88FE-4AD69DE01681}" sibTransId="{708814FC-FAA9-C44E-A93F-04DF698EA569}"/>
    <dgm:cxn modelId="{41FC4487-9164-4AE5-AB77-8A37941F8BCA}" srcId="{6A9C9ACE-00DD-8147-A0D2-C37F6EC6462B}" destId="{0F7F008E-4BD0-4712-9F55-79F23EA8C0D3}" srcOrd="3" destOrd="0" parTransId="{9A2847A3-EE4F-4F62-A0CB-42BCE1926BA2}" sibTransId="{E66D9B59-8D48-4551-8DEB-E3FF688DC1A5}"/>
    <dgm:cxn modelId="{4DD41A8A-EB96-407E-BE0D-6658F43293AD}" type="presOf" srcId="{627E653D-EF28-184C-91A4-23700E5323D4}" destId="{9B595601-9922-B442-835D-8F03AFC03C26}" srcOrd="0" destOrd="0" presId="urn:microsoft.com/office/officeart/2005/8/layout/vList5"/>
    <dgm:cxn modelId="{F913958B-FA4F-2D4A-A442-4D9B68560127}" srcId="{48D0EC97-544F-974E-8DA4-8BAD77DCBBDA}" destId="{64F5E334-DE45-6C41-938D-EC3A3998F575}" srcOrd="0" destOrd="0" parTransId="{3F834A0A-B3AD-144B-BBD5-B450053AA44F}" sibTransId="{FE704A67-6DA4-C24A-969C-460954C38A1A}"/>
    <dgm:cxn modelId="{12715093-4F84-4AB9-BFA7-31EDDFE1AAA6}" srcId="{9C270B48-A188-C14F-8048-F6FDF6669A75}" destId="{BD3BC239-37D8-47D3-BFEC-7DBF4A4C27B8}" srcOrd="2" destOrd="0" parTransId="{28E72535-7E7D-4E9E-BF1F-260B35CB18FC}" sibTransId="{C9D35C1C-DF71-4BA7-A7FB-F192C9EBC347}"/>
    <dgm:cxn modelId="{A6EB0E96-34F5-4D35-BB00-1EC80A529E56}" type="presOf" srcId="{0F7F008E-4BD0-4712-9F55-79F23EA8C0D3}" destId="{9313216E-2AD9-8844-AD10-949FE24D3F5C}" srcOrd="0" destOrd="3" presId="urn:microsoft.com/office/officeart/2005/8/layout/vList5"/>
    <dgm:cxn modelId="{99B0C9A9-890B-1E4B-A010-18C8D2984636}" srcId="{02D6C19A-7642-814F-B171-242D25839996}" destId="{855E32C9-8FBD-F04F-9934-26A13953557D}" srcOrd="0" destOrd="0" parTransId="{0208D9C0-9E45-5948-8BEF-14F76F02A839}" sibTransId="{A9C9A747-B073-6643-A9BA-9F1053E69DEE}"/>
    <dgm:cxn modelId="{BB8498AA-41F1-4CBB-B522-41A2AC0430C5}" srcId="{855E32C9-8FBD-F04F-9934-26A13953557D}" destId="{DE182718-6670-4B56-8667-2985CA40730F}" srcOrd="2" destOrd="0" parTransId="{23E68076-FBE0-4916-84CB-E43CF42D87E9}" sibTransId="{1FB6A78A-C07D-4872-9400-9D93F89D7100}"/>
    <dgm:cxn modelId="{92F49AB5-45D1-413D-AA8B-3197E9E596B2}" type="presOf" srcId="{B6746F57-7651-4DC7-9A8B-6DA717A91D1A}" destId="{9313216E-2AD9-8844-AD10-949FE24D3F5C}" srcOrd="0" destOrd="4" presId="urn:microsoft.com/office/officeart/2005/8/layout/vList5"/>
    <dgm:cxn modelId="{71ABF0CB-4403-41E5-A81B-ECA464D6C060}" type="presOf" srcId="{6A9C9ACE-00DD-8147-A0D2-C37F6EC6462B}" destId="{757807EE-DFEF-DF48-AEEE-0FC433D9CED6}" srcOrd="0" destOrd="0" presId="urn:microsoft.com/office/officeart/2005/8/layout/vList5"/>
    <dgm:cxn modelId="{59B3E2D2-D269-4340-A654-5333D1CE854B}" type="presOf" srcId="{02D6C19A-7642-814F-B171-242D25839996}" destId="{941C774B-72CF-7448-8171-1B41C359FEED}" srcOrd="0" destOrd="0" presId="urn:microsoft.com/office/officeart/2005/8/layout/vList5"/>
    <dgm:cxn modelId="{0011CED3-D4FA-445B-92E7-0A1C75D690EA}" type="presOf" srcId="{B50DB3A2-0191-FE4D-A91E-5666858BAA96}" destId="{9313216E-2AD9-8844-AD10-949FE24D3F5C}" srcOrd="0" destOrd="0" presId="urn:microsoft.com/office/officeart/2005/8/layout/vList5"/>
    <dgm:cxn modelId="{35B598D4-A2C9-A04B-818C-1FB5CAD221B5}" srcId="{02D6C19A-7642-814F-B171-242D25839996}" destId="{48D0EC97-544F-974E-8DA4-8BAD77DCBBDA}" srcOrd="2" destOrd="0" parTransId="{A0D5D0E0-10B7-9A4F-A21B-1D670C3089EE}" sibTransId="{0332526F-FCCC-D74E-82A9-709BE7A934DE}"/>
    <dgm:cxn modelId="{4C06ECD7-A79C-2840-8CC4-24217A000BA2}" srcId="{9C270B48-A188-C14F-8048-F6FDF6669A75}" destId="{627E653D-EF28-184C-91A4-23700E5323D4}" srcOrd="0" destOrd="0" parTransId="{1171C2B8-0D75-7F44-9D8B-F3ADF2A45BD9}" sibTransId="{F8443F90-4BCA-FC4C-A538-E4CB68A6E5D6}"/>
    <dgm:cxn modelId="{640991D9-F115-4787-9957-F1534DC633B3}" srcId="{855E32C9-8FBD-F04F-9934-26A13953557D}" destId="{7038ECEF-5402-446A-9083-D5224336F403}" srcOrd="3" destOrd="0" parTransId="{8911FB02-4150-4DCA-A268-562CD3683AAD}" sibTransId="{78B441DA-4862-4CF6-81B3-D3B71C4F6317}"/>
    <dgm:cxn modelId="{FCC363F1-A3B9-43EF-BF44-F77AA172FA6E}" srcId="{6A9C9ACE-00DD-8147-A0D2-C37F6EC6462B}" destId="{26475233-3813-4A65-BDDE-EFE22A2932FB}" srcOrd="2" destOrd="0" parTransId="{45FEF2CC-F274-49A4-8B1D-A4344B969352}" sibTransId="{000C3143-040D-49FC-860B-74231A33088D}"/>
    <dgm:cxn modelId="{2A0B3AF7-F1B6-4305-8CB3-416CAC6C0080}" type="presOf" srcId="{F3D7EB59-4B2C-4F9D-8D71-9B23374DC41A}" destId="{36088F09-5022-0D45-ACDA-D286298B911F}" srcOrd="0" destOrd="2" presId="urn:microsoft.com/office/officeart/2005/8/layout/vList5"/>
    <dgm:cxn modelId="{7E6C0E81-8D90-4886-9104-64152D63EF40}" type="presParOf" srcId="{941C774B-72CF-7448-8171-1B41C359FEED}" destId="{80126C31-2AAC-254B-805B-7347386BA622}" srcOrd="0" destOrd="0" presId="urn:microsoft.com/office/officeart/2005/8/layout/vList5"/>
    <dgm:cxn modelId="{8AD25042-3A77-4710-8A52-C8724238B168}" type="presParOf" srcId="{80126C31-2AAC-254B-805B-7347386BA622}" destId="{1844573F-3BB5-5549-A8E5-38D69B10BCFA}" srcOrd="0" destOrd="0" presId="urn:microsoft.com/office/officeart/2005/8/layout/vList5"/>
    <dgm:cxn modelId="{BA982FDF-1AC1-454D-A532-7F5192BA9C98}" type="presParOf" srcId="{80126C31-2AAC-254B-805B-7347386BA622}" destId="{0ABC973B-BE4C-D944-9883-77F8197AF87D}" srcOrd="1" destOrd="0" presId="urn:microsoft.com/office/officeart/2005/8/layout/vList5"/>
    <dgm:cxn modelId="{F83DE060-B16F-4338-9092-EBCB200E1661}" type="presParOf" srcId="{941C774B-72CF-7448-8171-1B41C359FEED}" destId="{21CEE9EA-3A1B-0E47-95EB-05F5408DCD57}" srcOrd="1" destOrd="0" presId="urn:microsoft.com/office/officeart/2005/8/layout/vList5"/>
    <dgm:cxn modelId="{6CE5B386-FA48-46AD-B986-FC89FEB9C340}" type="presParOf" srcId="{941C774B-72CF-7448-8171-1B41C359FEED}" destId="{119897BD-96F1-0E49-AE4E-36C0EE754373}" srcOrd="2" destOrd="0" presId="urn:microsoft.com/office/officeart/2005/8/layout/vList5"/>
    <dgm:cxn modelId="{70234280-F026-4FA7-AB6F-EB785C2FBDF8}" type="presParOf" srcId="{119897BD-96F1-0E49-AE4E-36C0EE754373}" destId="{757807EE-DFEF-DF48-AEEE-0FC433D9CED6}" srcOrd="0" destOrd="0" presId="urn:microsoft.com/office/officeart/2005/8/layout/vList5"/>
    <dgm:cxn modelId="{7F312F7A-0BA2-40E9-B321-0274958F7766}" type="presParOf" srcId="{119897BD-96F1-0E49-AE4E-36C0EE754373}" destId="{9313216E-2AD9-8844-AD10-949FE24D3F5C}" srcOrd="1" destOrd="0" presId="urn:microsoft.com/office/officeart/2005/8/layout/vList5"/>
    <dgm:cxn modelId="{FC0585D9-F66C-4DBB-A2AF-E558BE782C3A}" type="presParOf" srcId="{941C774B-72CF-7448-8171-1B41C359FEED}" destId="{862132A0-78D1-1E41-8883-B9D8BCB78038}" srcOrd="3" destOrd="0" presId="urn:microsoft.com/office/officeart/2005/8/layout/vList5"/>
    <dgm:cxn modelId="{8150E0DC-0C49-4994-AF5B-C1A09F6FB0C3}" type="presParOf" srcId="{941C774B-72CF-7448-8171-1B41C359FEED}" destId="{200271E5-63E4-8E46-84F5-CD2C3698ED47}" srcOrd="4" destOrd="0" presId="urn:microsoft.com/office/officeart/2005/8/layout/vList5"/>
    <dgm:cxn modelId="{23200A56-A233-4932-90A9-CCD43E8BEBE7}" type="presParOf" srcId="{200271E5-63E4-8E46-84F5-CD2C3698ED47}" destId="{47A41AF0-6E15-6947-882A-05D57EAD1AEA}" srcOrd="0" destOrd="0" presId="urn:microsoft.com/office/officeart/2005/8/layout/vList5"/>
    <dgm:cxn modelId="{B93BD3B5-091C-4357-B2E3-A26711B2E84B}" type="presParOf" srcId="{200271E5-63E4-8E46-84F5-CD2C3698ED47}" destId="{36088F09-5022-0D45-ACDA-D286298B911F}" srcOrd="1" destOrd="0" presId="urn:microsoft.com/office/officeart/2005/8/layout/vList5"/>
    <dgm:cxn modelId="{6A06A2CD-1C82-4450-A0C2-E4E0E2B477C0}" type="presParOf" srcId="{941C774B-72CF-7448-8171-1B41C359FEED}" destId="{3A6F5ACB-C651-7745-885A-0A085FEB448B}" srcOrd="5" destOrd="0" presId="urn:microsoft.com/office/officeart/2005/8/layout/vList5"/>
    <dgm:cxn modelId="{9E837CBD-A38B-4A4E-B57D-0C56B892C02C}" type="presParOf" srcId="{941C774B-72CF-7448-8171-1B41C359FEED}" destId="{2DAD0D41-20ED-0441-9179-906FBAFFB667}" srcOrd="6" destOrd="0" presId="urn:microsoft.com/office/officeart/2005/8/layout/vList5"/>
    <dgm:cxn modelId="{586A8E57-8420-42F2-BDE2-C7468BC8040F}" type="presParOf" srcId="{2DAD0D41-20ED-0441-9179-906FBAFFB667}" destId="{91EE8B37-9981-D04F-BD5A-767D617A7440}" srcOrd="0" destOrd="0" presId="urn:microsoft.com/office/officeart/2005/8/layout/vList5"/>
    <dgm:cxn modelId="{6CA21701-7E53-40DC-B420-19197AAEB44D}" type="presParOf" srcId="{2DAD0D41-20ED-0441-9179-906FBAFFB667}" destId="{9B595601-9922-B442-835D-8F03AFC03C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36A48-0FB2-4755-8D22-9D7BE1A6BF58}">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2AD26-2EC5-4D99-9989-814A2340C65B}">
      <dsp:nvSpPr>
        <dsp:cNvPr id="0" name=""/>
        <dsp:cNvSpPr/>
      </dsp:nvSpPr>
      <dsp:spPr>
        <a:xfrm>
          <a:off x="4621"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Student leaves secondary school </a:t>
          </a:r>
        </a:p>
      </dsp:txBody>
      <dsp:txXfrm>
        <a:off x="4621" y="0"/>
        <a:ext cx="3049934" cy="1740535"/>
      </dsp:txXfrm>
    </dsp:sp>
    <dsp:sp modelId="{21A3CFEE-BBDD-40C2-ABDE-FEA769CEFBC4}">
      <dsp:nvSpPr>
        <dsp:cNvPr id="0" name=""/>
        <dsp:cNvSpPr/>
      </dsp:nvSpPr>
      <dsp:spPr>
        <a:xfrm>
          <a:off x="1312021"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51461-4AF8-4329-A9B4-F603091DCBD1}">
      <dsp:nvSpPr>
        <dsp:cNvPr id="0" name=""/>
        <dsp:cNvSpPr/>
      </dsp:nvSpPr>
      <dsp:spPr>
        <a:xfrm>
          <a:off x="3207052" y="2610802"/>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Has 365 days to enroll in college or a training program or go to work</a:t>
          </a:r>
        </a:p>
      </dsp:txBody>
      <dsp:txXfrm>
        <a:off x="3207052" y="2610802"/>
        <a:ext cx="3049934" cy="1740535"/>
      </dsp:txXfrm>
    </dsp:sp>
    <dsp:sp modelId="{5A7EF62B-959F-419E-83F9-9F86EEE34944}">
      <dsp:nvSpPr>
        <dsp:cNvPr id="0" name=""/>
        <dsp:cNvSpPr/>
      </dsp:nvSpPr>
      <dsp:spPr>
        <a:xfrm>
          <a:off x="45144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9B294-E27F-430B-BCD1-E550518344A8}">
      <dsp:nvSpPr>
        <dsp:cNvPr id="0" name=""/>
        <dsp:cNvSpPr/>
      </dsp:nvSpPr>
      <dsp:spPr>
        <a:xfrm>
          <a:off x="6409484"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Former student or their family is contacted for the Follow-Up Interview starting in June </a:t>
          </a:r>
        </a:p>
      </dsp:txBody>
      <dsp:txXfrm>
        <a:off x="6409484" y="0"/>
        <a:ext cx="3049934" cy="1740535"/>
      </dsp:txXfrm>
    </dsp:sp>
    <dsp:sp modelId="{5D4DC722-B3B7-45DD-8F45-4C3197ACC96E}">
      <dsp:nvSpPr>
        <dsp:cNvPr id="0" name=""/>
        <dsp:cNvSpPr/>
      </dsp:nvSpPr>
      <dsp:spPr>
        <a:xfrm>
          <a:off x="7716884"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C973B-BE4C-D944-9883-77F8197AF87D}">
      <dsp:nvSpPr>
        <dsp:cNvPr id="0" name=""/>
        <dsp:cNvSpPr/>
      </dsp:nvSpPr>
      <dsp:spPr>
        <a:xfrm rot="5400000">
          <a:off x="4954902" y="-1975683"/>
          <a:ext cx="1292813" cy="5271820"/>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b="0" i="0" kern="1200" dirty="0">
              <a:solidFill>
                <a:srgbClr val="000000"/>
              </a:solidFill>
              <a:latin typeface="Akzidenz-Grotesk BQ Reg"/>
            </a:rPr>
            <a:t>enrolled</a:t>
          </a:r>
          <a:r>
            <a:rPr lang="en-US" sz="1400" b="1" i="0" kern="1200" dirty="0">
              <a:solidFill>
                <a:srgbClr val="000000"/>
              </a:solidFill>
              <a:latin typeface="Akzidenz-Grotesk BQ Reg"/>
            </a:rPr>
            <a:t> full- or part-time </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community college </a:t>
          </a:r>
          <a:r>
            <a:rPr lang="en-US" sz="1400" i="0" kern="1200" dirty="0">
              <a:solidFill>
                <a:srgbClr val="000000"/>
              </a:solidFill>
              <a:latin typeface="Akzidenz-Grotesk BQ Reg"/>
            </a:rPr>
            <a:t>(2-year program) </a:t>
          </a: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college/university </a:t>
          </a:r>
          <a:r>
            <a:rPr lang="en-US" sz="1400" i="0" kern="1200" dirty="0">
              <a:solidFill>
                <a:srgbClr val="000000"/>
              </a:solidFill>
              <a:latin typeface="Akzidenz-Grotesk BQ Reg"/>
            </a:rPr>
            <a:t>(4- or more year program) </a:t>
          </a: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1 complete term</a:t>
          </a:r>
          <a:endParaRPr lang="en-US" sz="1400" i="0" kern="1200" dirty="0">
            <a:solidFill>
              <a:srgbClr val="000000"/>
            </a:solidFill>
            <a:latin typeface="Akzidenz-Grotesk BQ Reg"/>
          </a:endParaRPr>
        </a:p>
      </dsp:txBody>
      <dsp:txXfrm rot="-5400000">
        <a:off x="2965399" y="76930"/>
        <a:ext cx="5208710" cy="1166593"/>
      </dsp:txXfrm>
    </dsp:sp>
    <dsp:sp modelId="{1844573F-3BB5-5549-A8E5-38D69B10BCFA}">
      <dsp:nvSpPr>
        <dsp:cNvPr id="0" name=""/>
        <dsp:cNvSpPr/>
      </dsp:nvSpPr>
      <dsp:spPr>
        <a:xfrm>
          <a:off x="0" y="1434"/>
          <a:ext cx="2965399"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kern="1200" dirty="0">
              <a:solidFill>
                <a:srgbClr val="000000"/>
              </a:solidFill>
              <a:latin typeface="Akzidenz-Grotesk BQ Reg"/>
            </a:rPr>
            <a:t>Higher Education</a:t>
          </a:r>
        </a:p>
      </dsp:txBody>
      <dsp:txXfrm>
        <a:off x="64319" y="65753"/>
        <a:ext cx="2836761" cy="1188946"/>
      </dsp:txXfrm>
    </dsp:sp>
    <dsp:sp modelId="{9313216E-2AD9-8844-AD10-949FE24D3F5C}">
      <dsp:nvSpPr>
        <dsp:cNvPr id="0" name=""/>
        <dsp:cNvSpPr/>
      </dsp:nvSpPr>
      <dsp:spPr>
        <a:xfrm rot="5400000">
          <a:off x="4910532" y="-563130"/>
          <a:ext cx="1370614" cy="5266672"/>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worked for pay at or above </a:t>
          </a:r>
          <a:r>
            <a:rPr lang="en-US" sz="1400" b="1" i="0" kern="1200" dirty="0">
              <a:solidFill>
                <a:srgbClr val="000000"/>
              </a:solidFill>
              <a:latin typeface="Akzidenz-Grotesk BQ Reg"/>
            </a:rPr>
            <a:t>the minimum wage</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setting with others who are nondisabled</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20 hours </a:t>
          </a:r>
          <a:r>
            <a:rPr lang="en-US" sz="1400" i="0" kern="1200" dirty="0">
              <a:solidFill>
                <a:srgbClr val="000000"/>
              </a:solidFill>
              <a:latin typeface="Akzidenz-Grotesk BQ Reg"/>
            </a:rPr>
            <a:t>a week</a:t>
          </a: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90 days </a:t>
          </a:r>
          <a:r>
            <a:rPr lang="en-US" sz="1400" i="0" kern="1200" dirty="0">
              <a:solidFill>
                <a:srgbClr val="000000"/>
              </a:solidFill>
              <a:latin typeface="Akzidenz-Grotesk BQ Reg"/>
            </a:rPr>
            <a:t>at any time in the year since leaving high school</a:t>
          </a:r>
        </a:p>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includes </a:t>
          </a:r>
          <a:r>
            <a:rPr lang="en-US" sz="1400" b="1" i="0" kern="1200" dirty="0">
              <a:solidFill>
                <a:srgbClr val="000000"/>
              </a:solidFill>
              <a:latin typeface="Akzidenz-Grotesk BQ Reg"/>
            </a:rPr>
            <a:t>military</a:t>
          </a:r>
          <a:r>
            <a:rPr lang="en-US" sz="1400" i="0" kern="1200" dirty="0">
              <a:solidFill>
                <a:srgbClr val="000000"/>
              </a:solidFill>
              <a:latin typeface="Akzidenz-Grotesk BQ Reg"/>
            </a:rPr>
            <a:t> employment</a:t>
          </a:r>
        </a:p>
      </dsp:txBody>
      <dsp:txXfrm rot="-5400000">
        <a:off x="2962503" y="1451807"/>
        <a:ext cx="5199764" cy="1236798"/>
      </dsp:txXfrm>
    </dsp:sp>
    <dsp:sp modelId="{757807EE-DFEF-DF48-AEEE-0FC433D9CED6}">
      <dsp:nvSpPr>
        <dsp:cNvPr id="0" name=""/>
        <dsp:cNvSpPr/>
      </dsp:nvSpPr>
      <dsp:spPr>
        <a:xfrm>
          <a:off x="0" y="1404034"/>
          <a:ext cx="2962503"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kern="1200" dirty="0">
              <a:solidFill>
                <a:srgbClr val="000000"/>
              </a:solidFill>
              <a:latin typeface="Akzidenz-Grotesk BQ Reg"/>
            </a:rPr>
            <a:t>Competitive Employment</a:t>
          </a:r>
        </a:p>
      </dsp:txBody>
      <dsp:txXfrm>
        <a:off x="64319" y="1468353"/>
        <a:ext cx="2833865" cy="1188946"/>
      </dsp:txXfrm>
    </dsp:sp>
    <dsp:sp modelId="{36088F09-5022-0D45-ACDA-D286298B911F}">
      <dsp:nvSpPr>
        <dsp:cNvPr id="0" name=""/>
        <dsp:cNvSpPr/>
      </dsp:nvSpPr>
      <dsp:spPr>
        <a:xfrm rot="5400000">
          <a:off x="4970539" y="844274"/>
          <a:ext cx="1261539" cy="5271820"/>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enrolled </a:t>
          </a:r>
          <a:r>
            <a:rPr lang="en-US" sz="1400" b="1" i="0" kern="1200" dirty="0">
              <a:solidFill>
                <a:srgbClr val="000000"/>
              </a:solidFill>
              <a:latin typeface="Akzidenz-Grotesk BQ Reg"/>
            </a:rPr>
            <a:t>full- or part-time</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education or training program </a:t>
          </a:r>
          <a:r>
            <a:rPr lang="en-US" sz="1200" i="0" kern="1200" dirty="0">
              <a:solidFill>
                <a:srgbClr val="000000"/>
              </a:solidFill>
              <a:latin typeface="Akzidenz-Grotesk BQ Reg"/>
            </a:rPr>
            <a:t>(e.g., adult education, vocational technical school that is </a:t>
          </a:r>
          <a:r>
            <a:rPr lang="en-US" sz="1200" b="1" i="0" kern="1200" dirty="0">
              <a:solidFill>
                <a:srgbClr val="000000"/>
              </a:solidFill>
              <a:latin typeface="Akzidenz-Grotesk BQ Reg"/>
            </a:rPr>
            <a:t>less than a 2-year program</a:t>
          </a:r>
          <a:r>
            <a:rPr lang="en-US" sz="1200" i="0" kern="1200" dirty="0">
              <a:solidFill>
                <a:srgbClr val="000000"/>
              </a:solidFill>
              <a:latin typeface="Akzidenz-Grotesk BQ Reg"/>
            </a:rPr>
            <a:t>)</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1 complete term</a:t>
          </a:r>
        </a:p>
      </dsp:txBody>
      <dsp:txXfrm rot="-5400000">
        <a:off x="2965399" y="2910998"/>
        <a:ext cx="5210237" cy="1138373"/>
      </dsp:txXfrm>
    </dsp:sp>
    <dsp:sp modelId="{47A41AF0-6E15-6947-882A-05D57EAD1AEA}">
      <dsp:nvSpPr>
        <dsp:cNvPr id="0" name=""/>
        <dsp:cNvSpPr/>
      </dsp:nvSpPr>
      <dsp:spPr>
        <a:xfrm>
          <a:off x="0" y="2821392"/>
          <a:ext cx="2965399"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kern="1200" dirty="0">
              <a:solidFill>
                <a:srgbClr val="000000"/>
              </a:solidFill>
              <a:latin typeface="Akzidenz-Grotesk BQ Reg"/>
            </a:rPr>
            <a:t>Other Postsecondary Education or Training</a:t>
          </a:r>
        </a:p>
      </dsp:txBody>
      <dsp:txXfrm>
        <a:off x="64319" y="2885711"/>
        <a:ext cx="2836761" cy="1188946"/>
      </dsp:txXfrm>
    </dsp:sp>
    <dsp:sp modelId="{9B595601-9922-B442-835D-8F03AFC03C26}">
      <dsp:nvSpPr>
        <dsp:cNvPr id="0" name=""/>
        <dsp:cNvSpPr/>
      </dsp:nvSpPr>
      <dsp:spPr>
        <a:xfrm rot="5400000">
          <a:off x="4965991" y="2176088"/>
          <a:ext cx="1270636" cy="5271820"/>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worked for </a:t>
          </a:r>
          <a:r>
            <a:rPr lang="en-US" sz="1400" b="1" i="0" kern="1200" dirty="0">
              <a:solidFill>
                <a:srgbClr val="000000"/>
              </a:solidFill>
              <a:latin typeface="Akzidenz-Grotesk BQ Reg"/>
            </a:rPr>
            <a:t>pay</a:t>
          </a:r>
          <a:r>
            <a:rPr lang="en-US" sz="1400" i="0" kern="1200" dirty="0">
              <a:solidFill>
                <a:srgbClr val="000000"/>
              </a:solidFill>
              <a:latin typeface="Akzidenz-Grotesk BQ Reg"/>
            </a:rPr>
            <a:t> or been </a:t>
          </a:r>
          <a:r>
            <a:rPr lang="en-US" sz="1400" b="1" i="0" kern="1200" dirty="0">
              <a:solidFill>
                <a:srgbClr val="000000"/>
              </a:solidFill>
              <a:latin typeface="Akzidenz-Grotesk BQ Reg"/>
            </a:rPr>
            <a:t>self-employed</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90 days </a:t>
          </a:r>
          <a:r>
            <a:rPr lang="en-US" sz="1400" i="0" kern="1200" dirty="0">
              <a:solidFill>
                <a:srgbClr val="000000"/>
              </a:solidFill>
              <a:latin typeface="Akzidenz-Grotesk BQ Reg"/>
            </a:rPr>
            <a:t>at any time since leaving high school</a:t>
          </a:r>
        </a:p>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includes working in a family business (e.g., farm, store, fishing, ranching, catering services, etc.)</a:t>
          </a:r>
        </a:p>
      </dsp:txBody>
      <dsp:txXfrm rot="-5400000">
        <a:off x="2965400" y="4238707"/>
        <a:ext cx="5209793" cy="1146582"/>
      </dsp:txXfrm>
    </dsp:sp>
    <dsp:sp modelId="{91EE8B37-9981-D04F-BD5A-767D617A7440}">
      <dsp:nvSpPr>
        <dsp:cNvPr id="0" name=""/>
        <dsp:cNvSpPr/>
      </dsp:nvSpPr>
      <dsp:spPr>
        <a:xfrm>
          <a:off x="0" y="4204855"/>
          <a:ext cx="2965399"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i="0" kern="1200" dirty="0">
              <a:solidFill>
                <a:srgbClr val="000000"/>
              </a:solidFill>
              <a:latin typeface="Akzidenz-Grotesk BQ Reg"/>
            </a:rPr>
            <a:t>Other Employment</a:t>
          </a:r>
        </a:p>
      </dsp:txBody>
      <dsp:txXfrm>
        <a:off x="64319" y="4269174"/>
        <a:ext cx="2836761" cy="11889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41BEF-4DA6-4458-86EB-7C8BFA8BB5EC}" type="datetimeFigureOut">
              <a:rPr lang="en-US" smtClean="0"/>
              <a:t>2/27/2026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50E-C027-48F2-B2F4-B146126AD169}" type="slidenum">
              <a:rPr lang="en-US" smtClean="0"/>
              <a:t>‹#›</a:t>
            </a:fld>
            <a:endParaRPr lang="en-US" dirty="0"/>
          </a:p>
        </p:txBody>
      </p:sp>
    </p:spTree>
    <p:extLst>
      <p:ext uri="{BB962C8B-B14F-4D97-AF65-F5344CB8AC3E}">
        <p14:creationId xmlns:p14="http://schemas.microsoft.com/office/powerpoint/2010/main" val="362492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PSO Team</a:t>
            </a:r>
            <a:r>
              <a:rPr lang="en-US"/>
              <a:t>: Charlotte </a:t>
            </a:r>
            <a:r>
              <a:rPr lang="en-US" dirty="0"/>
              <a:t>Alverson, Cindy Post, Jackie Burr, Jesse Berkey </a:t>
            </a:r>
          </a:p>
        </p:txBody>
      </p:sp>
      <p:sp>
        <p:nvSpPr>
          <p:cNvPr id="4" name="Slide Number Placeholder 3"/>
          <p:cNvSpPr>
            <a:spLocks noGrp="1"/>
          </p:cNvSpPr>
          <p:nvPr>
            <p:ph type="sldNum" sz="quarter" idx="5"/>
          </p:nvPr>
        </p:nvSpPr>
        <p:spPr/>
        <p:txBody>
          <a:bodyPr/>
          <a:lstStyle/>
          <a:p>
            <a:fld id="{23A9650E-C027-48F2-B2F4-B146126AD169}" type="slidenum">
              <a:rPr lang="en-US" smtClean="0"/>
              <a:t>1</a:t>
            </a:fld>
            <a:endParaRPr lang="en-US" dirty="0"/>
          </a:p>
        </p:txBody>
      </p:sp>
    </p:spTree>
    <p:extLst>
      <p:ext uri="{BB962C8B-B14F-4D97-AF65-F5344CB8AC3E}">
        <p14:creationId xmlns:p14="http://schemas.microsoft.com/office/powerpoint/2010/main" val="333539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21</a:t>
            </a:fld>
            <a:endParaRPr lang="en-US" dirty="0"/>
          </a:p>
        </p:txBody>
      </p:sp>
    </p:spTree>
    <p:extLst>
      <p:ext uri="{BB962C8B-B14F-4D97-AF65-F5344CB8AC3E}">
        <p14:creationId xmlns:p14="http://schemas.microsoft.com/office/powerpoint/2010/main" val="391114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2026 revisions</a:t>
            </a:r>
          </a:p>
        </p:txBody>
      </p:sp>
      <p:sp>
        <p:nvSpPr>
          <p:cNvPr id="4" name="Slide Number Placeholder 3"/>
          <p:cNvSpPr>
            <a:spLocks noGrp="1"/>
          </p:cNvSpPr>
          <p:nvPr>
            <p:ph type="sldNum" sz="quarter" idx="10"/>
          </p:nvPr>
        </p:nvSpPr>
        <p:spPr/>
        <p:txBody>
          <a:bodyPr/>
          <a:lstStyle/>
          <a:p>
            <a:fld id="{23A9650E-C027-48F2-B2F4-B146126AD169}" type="slidenum">
              <a:rPr lang="en-US" smtClean="0"/>
              <a:t>22</a:t>
            </a:fld>
            <a:endParaRPr lang="en-US" dirty="0"/>
          </a:p>
        </p:txBody>
      </p:sp>
    </p:spTree>
    <p:extLst>
      <p:ext uri="{BB962C8B-B14F-4D97-AF65-F5344CB8AC3E}">
        <p14:creationId xmlns:p14="http://schemas.microsoft.com/office/powerpoint/2010/main" val="343570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These definitions are specific to</a:t>
            </a:r>
            <a:r>
              <a:rPr lang="en-US" baseline="0" dirty="0"/>
              <a:t> Indicator 14 measures.</a:t>
            </a:r>
          </a:p>
          <a:p>
            <a:r>
              <a:rPr lang="en-US" baseline="0" dirty="0"/>
              <a:t>Youth meeting criteria in two or more categories are counted in the highest category </a:t>
            </a:r>
            <a:endParaRPr lang="en-US" dirty="0"/>
          </a:p>
        </p:txBody>
      </p:sp>
      <p:sp>
        <p:nvSpPr>
          <p:cNvPr id="4" name="Slide Number Placeholder 3"/>
          <p:cNvSpPr>
            <a:spLocks noGrp="1"/>
          </p:cNvSpPr>
          <p:nvPr>
            <p:ph type="sldNum" sz="quarter" idx="10"/>
          </p:nvPr>
        </p:nvSpPr>
        <p:spPr/>
        <p:txBody>
          <a:bodyPr/>
          <a:lstStyle/>
          <a:p>
            <a:fld id="{E0DEAF14-ABE1-4C13-B255-A70B936E0E4E}" type="slidenum">
              <a:rPr lang="en-US" smtClean="0"/>
              <a:t>5</a:t>
            </a:fld>
            <a:endParaRPr lang="en-US" dirty="0"/>
          </a:p>
        </p:txBody>
      </p:sp>
    </p:spTree>
    <p:extLst>
      <p:ext uri="{BB962C8B-B14F-4D97-AF65-F5344CB8AC3E}">
        <p14:creationId xmlns:p14="http://schemas.microsoft.com/office/powerpoint/2010/main" val="13928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Leavers	</a:t>
            </a:r>
            <a:r>
              <a:rPr lang="en-US" baseline="0" dirty="0"/>
              <a:t>Eligible Leavers  Completed Interviews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FFY20</a:t>
            </a:r>
            <a:r>
              <a:rPr lang="en-US" baseline="0" dirty="0"/>
              <a:t> </a:t>
            </a:r>
            <a:r>
              <a:rPr lang="en-US" dirty="0"/>
              <a:t>4,917	</a:t>
            </a:r>
            <a:r>
              <a:rPr lang="en-US" baseline="0" dirty="0"/>
              <a:t>4,847	   </a:t>
            </a:r>
            <a:r>
              <a:rPr lang="en-US" sz="1200" kern="1200" dirty="0">
                <a:solidFill>
                  <a:schemeClr val="tx1"/>
                </a:solidFill>
                <a:effectLst/>
                <a:latin typeface="+mn-lt"/>
                <a:ea typeface="+mn-ea"/>
                <a:cs typeface="+mn-cs"/>
              </a:rPr>
              <a:t>2,775</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FFY21</a:t>
            </a:r>
            <a:r>
              <a:rPr lang="en-US" baseline="0" dirty="0"/>
              <a:t> 4,655	4,601	   </a:t>
            </a:r>
            <a:r>
              <a:rPr lang="en-US" sz="1200" kern="1200" dirty="0">
                <a:solidFill>
                  <a:schemeClr val="tx1"/>
                </a:solidFill>
                <a:effectLst/>
                <a:latin typeface="+mn-lt"/>
                <a:ea typeface="+mn-ea"/>
                <a:cs typeface="+mn-cs"/>
              </a:rPr>
              <a:t>2,782</a:t>
            </a:r>
            <a:endParaRPr lang="en-US" baseline="0" dirty="0"/>
          </a:p>
          <a:p>
            <a:r>
              <a:rPr lang="en-US" baseline="0" dirty="0"/>
              <a:t>FFY22 5,572	5,435	   2,866</a:t>
            </a:r>
          </a:p>
          <a:p>
            <a:r>
              <a:rPr lang="en-US" baseline="0" dirty="0"/>
              <a:t>FFY23 5,138	5,007	   2,855</a:t>
            </a:r>
          </a:p>
          <a:p>
            <a:r>
              <a:rPr lang="en-US" baseline="0" dirty="0"/>
              <a:t>FFY24 	5,126	   2,676			</a:t>
            </a:r>
          </a:p>
          <a:p>
            <a:endParaRPr lang="en-US" dirty="0"/>
          </a:p>
        </p:txBody>
      </p:sp>
      <p:sp>
        <p:nvSpPr>
          <p:cNvPr id="4" name="Slide Number Placeholder 3"/>
          <p:cNvSpPr>
            <a:spLocks noGrp="1"/>
          </p:cNvSpPr>
          <p:nvPr>
            <p:ph type="sldNum" sz="quarter" idx="10"/>
          </p:nvPr>
        </p:nvSpPr>
        <p:spPr/>
        <p:txBody>
          <a:bodyPr/>
          <a:lstStyle/>
          <a:p>
            <a:fld id="{23A9650E-C027-48F2-B2F4-B146126AD169}" type="slidenum">
              <a:rPr lang="en-US" smtClean="0"/>
              <a:t>6</a:t>
            </a:fld>
            <a:endParaRPr lang="en-US" dirty="0"/>
          </a:p>
        </p:txBody>
      </p:sp>
    </p:spTree>
    <p:extLst>
      <p:ext uri="{BB962C8B-B14F-4D97-AF65-F5344CB8AC3E}">
        <p14:creationId xmlns:p14="http://schemas.microsoft.com/office/powerpoint/2010/main" val="37009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dirty="0"/>
          </a:p>
        </p:txBody>
      </p:sp>
    </p:spTree>
    <p:extLst>
      <p:ext uri="{BB962C8B-B14F-4D97-AF65-F5344CB8AC3E}">
        <p14:creationId xmlns:p14="http://schemas.microsoft.com/office/powerpoint/2010/main" val="232378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dirty="0"/>
          </a:p>
        </p:txBody>
      </p:sp>
    </p:spTree>
    <p:extLst>
      <p:ext uri="{BB962C8B-B14F-4D97-AF65-F5344CB8AC3E}">
        <p14:creationId xmlns:p14="http://schemas.microsoft.com/office/powerpoint/2010/main" val="383938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Total Leavers 	Total Respondents       Total Engaged	Not Engaged </a:t>
            </a:r>
          </a:p>
          <a:p>
            <a:r>
              <a:rPr lang="en-US" dirty="0" err="1"/>
              <a:t>FFY20</a:t>
            </a:r>
            <a:r>
              <a:rPr lang="en-US" dirty="0"/>
              <a:t>  	4847	2775	             2001 (72%)	774</a:t>
            </a:r>
          </a:p>
          <a:p>
            <a:r>
              <a:rPr lang="en-US" dirty="0" err="1"/>
              <a:t>FFY21</a:t>
            </a:r>
            <a:r>
              <a:rPr lang="en-US" dirty="0"/>
              <a:t>	4601	2782	             2100 (75.5%)	682</a:t>
            </a:r>
          </a:p>
          <a:p>
            <a:r>
              <a:rPr lang="en-US" dirty="0"/>
              <a:t>FFY22	5435	2866	             2135 (74.5%)	734	</a:t>
            </a:r>
          </a:p>
          <a:p>
            <a:r>
              <a:rPr lang="en-US" dirty="0"/>
              <a:t>FFY23	5007	2855	             2103 (73.66%)	752</a:t>
            </a:r>
          </a:p>
        </p:txBody>
      </p:sp>
      <p:sp>
        <p:nvSpPr>
          <p:cNvPr id="4" name="Slide Number Placeholder 3"/>
          <p:cNvSpPr>
            <a:spLocks noGrp="1"/>
          </p:cNvSpPr>
          <p:nvPr>
            <p:ph type="sldNum" sz="quarter" idx="5"/>
          </p:nvPr>
        </p:nvSpPr>
        <p:spPr/>
        <p:txBody>
          <a:bodyPr/>
          <a:lstStyle/>
          <a:p>
            <a:fld id="{23A9650E-C027-48F2-B2F4-B146126AD169}" type="slidenum">
              <a:rPr lang="en-US" smtClean="0"/>
              <a:t>9</a:t>
            </a:fld>
            <a:endParaRPr lang="en-US" dirty="0"/>
          </a:p>
        </p:txBody>
      </p:sp>
    </p:spTree>
    <p:extLst>
      <p:ext uri="{BB962C8B-B14F-4D97-AF65-F5344CB8AC3E}">
        <p14:creationId xmlns:p14="http://schemas.microsoft.com/office/powerpoint/2010/main" val="235345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9650E-C027-48F2-B2F4-B146126AD169}" type="slidenum">
              <a:rPr lang="en-US" smtClean="0"/>
              <a:t>13</a:t>
            </a:fld>
            <a:endParaRPr lang="en-US" dirty="0"/>
          </a:p>
        </p:txBody>
      </p:sp>
    </p:spTree>
    <p:extLst>
      <p:ext uri="{BB962C8B-B14F-4D97-AF65-F5344CB8AC3E}">
        <p14:creationId xmlns:p14="http://schemas.microsoft.com/office/powerpoint/2010/main" val="391151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17</a:t>
            </a:fld>
            <a:endParaRPr lang="en-US" dirty="0"/>
          </a:p>
        </p:txBody>
      </p:sp>
    </p:spTree>
    <p:extLst>
      <p:ext uri="{BB962C8B-B14F-4D97-AF65-F5344CB8AC3E}">
        <p14:creationId xmlns:p14="http://schemas.microsoft.com/office/powerpoint/2010/main" val="124737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18</a:t>
            </a:fld>
            <a:endParaRPr lang="en-US" dirty="0"/>
          </a:p>
        </p:txBody>
      </p:sp>
    </p:spTree>
    <p:extLst>
      <p:ext uri="{BB962C8B-B14F-4D97-AF65-F5344CB8AC3E}">
        <p14:creationId xmlns:p14="http://schemas.microsoft.com/office/powerpoint/2010/main" val="389246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E9F5-79A8-435E-9961-196424417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85356-7D9E-4C43-B34F-C831C14AC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5D1F9-D783-4EAF-9248-6D2D0C49F96A}"/>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5" name="Footer Placeholder 4">
            <a:extLst>
              <a:ext uri="{FF2B5EF4-FFF2-40B4-BE49-F238E27FC236}">
                <a16:creationId xmlns:a16="http://schemas.microsoft.com/office/drawing/2014/main" id="{30C739B4-092F-46E4-A53A-A69677A982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64F9DF-F427-48E4-98BD-F0729F6F4B41}"/>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8" name="Group 7">
            <a:extLst>
              <a:ext uri="{FF2B5EF4-FFF2-40B4-BE49-F238E27FC236}">
                <a16:creationId xmlns:a16="http://schemas.microsoft.com/office/drawing/2014/main" id="{1B2CC2E5-60E8-4457-9B70-BCD47F963563}"/>
              </a:ext>
            </a:extLst>
          </p:cNvPr>
          <p:cNvGrpSpPr/>
          <p:nvPr userDrawn="1"/>
        </p:nvGrpSpPr>
        <p:grpSpPr>
          <a:xfrm>
            <a:off x="0" y="6495393"/>
            <a:ext cx="12192000" cy="475648"/>
            <a:chOff x="0" y="6495393"/>
            <a:chExt cx="12192000" cy="475648"/>
          </a:xfrm>
        </p:grpSpPr>
        <p:sp>
          <p:nvSpPr>
            <p:cNvPr id="9" name="Rectangle 8">
              <a:extLst>
                <a:ext uri="{FF2B5EF4-FFF2-40B4-BE49-F238E27FC236}">
                  <a16:creationId xmlns:a16="http://schemas.microsoft.com/office/drawing/2014/main" id="{9184FE73-4DE3-4BD7-A12C-8CCECEA9C56C}"/>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ADE5763-134F-43EB-96F6-4BF96E72B0CE}"/>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141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390-7694-4E36-B340-0B23D9D4F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7B7D1-9E0E-46F8-9FFB-759CA1781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7FEDC-D97F-405C-A0CD-B5DED5E73136}"/>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5" name="Footer Placeholder 4">
            <a:extLst>
              <a:ext uri="{FF2B5EF4-FFF2-40B4-BE49-F238E27FC236}">
                <a16:creationId xmlns:a16="http://schemas.microsoft.com/office/drawing/2014/main" id="{209F519D-CA36-40E6-B3B3-4EF9B3AAD9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C0BD1-862F-4DB2-819F-30E81FAF9F3C}"/>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2D40F6B6-7F95-47DB-94B4-CDC106FF784C}"/>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1F214991-A983-4875-82DA-8A3929B111AE}"/>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ED5636-B5A5-48D6-ACEC-CC7916D6464D}"/>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615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90A31-D23A-49CC-B93F-D9F8FF63D2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D5B0A-799A-4E33-A58A-E5F48010A3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4D0A-441B-4DD0-BD42-58FACF4ABEF0}"/>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5" name="Footer Placeholder 4">
            <a:extLst>
              <a:ext uri="{FF2B5EF4-FFF2-40B4-BE49-F238E27FC236}">
                <a16:creationId xmlns:a16="http://schemas.microsoft.com/office/drawing/2014/main" id="{1A496C6A-9EDF-4043-A4E9-74E2720A7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ADC981-0505-455A-B2A6-CE2DFDA4A544}"/>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E6FB902F-A9C9-4303-ACD5-0EE4A5C2EC63}"/>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89EA032E-8E56-448D-9465-BDDB9EFE9387}"/>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5F1D33-54AC-4CC7-8C66-C3732E2C8FB5}"/>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016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A632-435C-4499-8896-096C91AAE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549E4-AAA0-4703-8B2D-2E07FD2066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E5427-189F-4E35-AB14-5220F89C72E8}"/>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5" name="Footer Placeholder 4">
            <a:extLst>
              <a:ext uri="{FF2B5EF4-FFF2-40B4-BE49-F238E27FC236}">
                <a16:creationId xmlns:a16="http://schemas.microsoft.com/office/drawing/2014/main" id="{29E6B616-E1A5-403B-A227-0EB203395F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40615C-7F01-4DD1-BF8E-C5BA4EB65060}"/>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12653111-A6A9-4D31-99D8-DAF43DD21DF2}"/>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68573BB3-72AA-4696-8E1A-A09E8C053DD9}"/>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F7744BB-A769-4AFD-977E-97082589335A}"/>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362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4B73-0C45-4919-A170-404116A39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D4EEE-8D11-47EB-B6CE-57CAC3C9F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CFA0E-3F35-44AF-8323-B0BFE249A418}"/>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5" name="Footer Placeholder 4">
            <a:extLst>
              <a:ext uri="{FF2B5EF4-FFF2-40B4-BE49-F238E27FC236}">
                <a16:creationId xmlns:a16="http://schemas.microsoft.com/office/drawing/2014/main" id="{34FCC900-6245-4D3A-930D-B489274EA1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076255-3EFE-41DA-9C1E-91C4443322C8}"/>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E86B8CB3-7EBB-4278-A6F5-01C0CA3E3176}"/>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32763B46-F600-478C-8B43-8C136E5E368B}"/>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BB0C36-523A-4392-95E4-189A95C0E3DE}"/>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758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811D-0C46-4645-935B-ED85223EF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26FAD-A5B2-4AE6-9FE0-78FF6640E0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43248-DA7C-4470-B8CA-35E7F8261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231BE-0AB1-46C1-8520-A1915BA7CBE6}"/>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6" name="Footer Placeholder 5">
            <a:extLst>
              <a:ext uri="{FF2B5EF4-FFF2-40B4-BE49-F238E27FC236}">
                <a16:creationId xmlns:a16="http://schemas.microsoft.com/office/drawing/2014/main" id="{FCB14271-9143-4385-90E2-AA8B1D810D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337A6C-3139-4FDA-8DFC-049854FE3BFA}"/>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8" name="Group 7">
            <a:extLst>
              <a:ext uri="{FF2B5EF4-FFF2-40B4-BE49-F238E27FC236}">
                <a16:creationId xmlns:a16="http://schemas.microsoft.com/office/drawing/2014/main" id="{97A95DC6-BD37-417A-AFF0-DEC246D9B3AE}"/>
              </a:ext>
            </a:extLst>
          </p:cNvPr>
          <p:cNvGrpSpPr/>
          <p:nvPr userDrawn="1"/>
        </p:nvGrpSpPr>
        <p:grpSpPr>
          <a:xfrm>
            <a:off x="0" y="6495393"/>
            <a:ext cx="12192000" cy="475648"/>
            <a:chOff x="0" y="6495393"/>
            <a:chExt cx="12192000" cy="475648"/>
          </a:xfrm>
        </p:grpSpPr>
        <p:sp>
          <p:nvSpPr>
            <p:cNvPr id="9" name="Rectangle 8">
              <a:extLst>
                <a:ext uri="{FF2B5EF4-FFF2-40B4-BE49-F238E27FC236}">
                  <a16:creationId xmlns:a16="http://schemas.microsoft.com/office/drawing/2014/main" id="{4B19BECD-9E3F-4A6F-8C82-27D0A4CE5B82}"/>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1843C9-D755-41A3-BAD6-1E515ED84E7C}"/>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116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E874-3C28-4581-BE98-D32CBA81E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CAC033-5952-42AC-B10D-5F890300E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27EEC-EFAC-4560-B436-A0DAA55E1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28F14-0180-4BB3-9280-E07F727AA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2D938-6407-4C56-9B90-39072BB561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AB2B8-5BC5-41BF-BDA5-FDDAF096F839}"/>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8" name="Footer Placeholder 7">
            <a:extLst>
              <a:ext uri="{FF2B5EF4-FFF2-40B4-BE49-F238E27FC236}">
                <a16:creationId xmlns:a16="http://schemas.microsoft.com/office/drawing/2014/main" id="{F5F787A8-1A24-45FC-AA95-6C531B1010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F76306-7F75-41D9-9C99-1034A3130C33}"/>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10" name="Group 9">
            <a:extLst>
              <a:ext uri="{FF2B5EF4-FFF2-40B4-BE49-F238E27FC236}">
                <a16:creationId xmlns:a16="http://schemas.microsoft.com/office/drawing/2014/main" id="{BCFBF5DA-4D10-4254-9B3F-232BEAEE5F1A}"/>
              </a:ext>
            </a:extLst>
          </p:cNvPr>
          <p:cNvGrpSpPr/>
          <p:nvPr userDrawn="1"/>
        </p:nvGrpSpPr>
        <p:grpSpPr>
          <a:xfrm>
            <a:off x="0" y="6495393"/>
            <a:ext cx="12192000" cy="475648"/>
            <a:chOff x="0" y="6495393"/>
            <a:chExt cx="12192000" cy="475648"/>
          </a:xfrm>
        </p:grpSpPr>
        <p:sp>
          <p:nvSpPr>
            <p:cNvPr id="11" name="Rectangle 10">
              <a:extLst>
                <a:ext uri="{FF2B5EF4-FFF2-40B4-BE49-F238E27FC236}">
                  <a16:creationId xmlns:a16="http://schemas.microsoft.com/office/drawing/2014/main" id="{F601DAE0-5B8A-47B4-8C45-39369BBB045D}"/>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750602-9A13-47DA-A91E-E9765B063CD0}"/>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3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71DD-5B18-4478-97FC-AE50A28DE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00C393-3432-4588-943C-F40B674B5C59}"/>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4" name="Footer Placeholder 3">
            <a:extLst>
              <a:ext uri="{FF2B5EF4-FFF2-40B4-BE49-F238E27FC236}">
                <a16:creationId xmlns:a16="http://schemas.microsoft.com/office/drawing/2014/main" id="{73DDF511-7FAF-4ECB-A3EE-8C07811BEA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61ED2-C3BF-4C64-9E1A-91C7968F97E5}"/>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6" name="Group 5">
            <a:extLst>
              <a:ext uri="{FF2B5EF4-FFF2-40B4-BE49-F238E27FC236}">
                <a16:creationId xmlns:a16="http://schemas.microsoft.com/office/drawing/2014/main" id="{4A0DCF06-1556-4DA8-B60B-936E781926ED}"/>
              </a:ext>
            </a:extLst>
          </p:cNvPr>
          <p:cNvGrpSpPr/>
          <p:nvPr userDrawn="1"/>
        </p:nvGrpSpPr>
        <p:grpSpPr>
          <a:xfrm>
            <a:off x="0" y="6495393"/>
            <a:ext cx="12192000" cy="475648"/>
            <a:chOff x="0" y="6495393"/>
            <a:chExt cx="12192000" cy="475648"/>
          </a:xfrm>
        </p:grpSpPr>
        <p:sp>
          <p:nvSpPr>
            <p:cNvPr id="7" name="Rectangle 6">
              <a:extLst>
                <a:ext uri="{FF2B5EF4-FFF2-40B4-BE49-F238E27FC236}">
                  <a16:creationId xmlns:a16="http://schemas.microsoft.com/office/drawing/2014/main" id="{A0DC9ADC-9141-43BA-A0D2-626D967E8AFA}"/>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440A97-4361-4339-A0A4-AAA45A06F57A}"/>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21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8CE88-B256-4756-86F2-311504E36276}"/>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3" name="Footer Placeholder 2">
            <a:extLst>
              <a:ext uri="{FF2B5EF4-FFF2-40B4-BE49-F238E27FC236}">
                <a16:creationId xmlns:a16="http://schemas.microsoft.com/office/drawing/2014/main" id="{2534A532-10D6-460E-BF7F-210CE159BF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26F21A-5E02-4BDC-9DA3-A351E62D3447}"/>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5" name="Group 4">
            <a:extLst>
              <a:ext uri="{FF2B5EF4-FFF2-40B4-BE49-F238E27FC236}">
                <a16:creationId xmlns:a16="http://schemas.microsoft.com/office/drawing/2014/main" id="{C9C0112D-CB5C-40A1-B3E1-E910BDE9EBF7}"/>
              </a:ext>
            </a:extLst>
          </p:cNvPr>
          <p:cNvGrpSpPr/>
          <p:nvPr userDrawn="1"/>
        </p:nvGrpSpPr>
        <p:grpSpPr>
          <a:xfrm>
            <a:off x="0" y="6495393"/>
            <a:ext cx="12192000" cy="475648"/>
            <a:chOff x="0" y="6495393"/>
            <a:chExt cx="12192000" cy="475648"/>
          </a:xfrm>
        </p:grpSpPr>
        <p:sp>
          <p:nvSpPr>
            <p:cNvPr id="6" name="Rectangle 5">
              <a:extLst>
                <a:ext uri="{FF2B5EF4-FFF2-40B4-BE49-F238E27FC236}">
                  <a16:creationId xmlns:a16="http://schemas.microsoft.com/office/drawing/2014/main" id="{9744EAED-BEE1-4401-922E-E378FBF5E9FC}"/>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5B7FE-EEF0-40C7-A526-82D17FECEBA5}"/>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028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683A-5282-4222-AE1A-49639F5D1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98FCE-84CD-45B4-86D2-4803A9A96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484C27-0663-4FD5-B0F7-57DBF635C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F70C1-1E4D-4F67-B425-A5B4408D55CB}"/>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6" name="Footer Placeholder 5">
            <a:extLst>
              <a:ext uri="{FF2B5EF4-FFF2-40B4-BE49-F238E27FC236}">
                <a16:creationId xmlns:a16="http://schemas.microsoft.com/office/drawing/2014/main" id="{A425FDD8-D6C1-40FF-9F4C-E85418E0EE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3689FD-C7EE-4956-A6A1-67123D7DBE6E}"/>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8" name="Group 7">
            <a:extLst>
              <a:ext uri="{FF2B5EF4-FFF2-40B4-BE49-F238E27FC236}">
                <a16:creationId xmlns:a16="http://schemas.microsoft.com/office/drawing/2014/main" id="{487AD1D1-8D78-4671-9294-8281B12E91B5}"/>
              </a:ext>
            </a:extLst>
          </p:cNvPr>
          <p:cNvGrpSpPr/>
          <p:nvPr userDrawn="1"/>
        </p:nvGrpSpPr>
        <p:grpSpPr>
          <a:xfrm>
            <a:off x="0" y="6495393"/>
            <a:ext cx="12192000" cy="475648"/>
            <a:chOff x="0" y="6495393"/>
            <a:chExt cx="12192000" cy="475648"/>
          </a:xfrm>
        </p:grpSpPr>
        <p:sp>
          <p:nvSpPr>
            <p:cNvPr id="9" name="Rectangle 8">
              <a:extLst>
                <a:ext uri="{FF2B5EF4-FFF2-40B4-BE49-F238E27FC236}">
                  <a16:creationId xmlns:a16="http://schemas.microsoft.com/office/drawing/2014/main" id="{6B8F17FD-1F09-4C6D-876F-C003C6828B3B}"/>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D7B27B3-B29B-41AA-A48D-A002C580474B}"/>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9A410E43-9B5D-4C80-8244-F3EC300FCFB0}"/>
              </a:ext>
            </a:extLst>
          </p:cNvPr>
          <p:cNvGrpSpPr/>
          <p:nvPr userDrawn="1"/>
        </p:nvGrpSpPr>
        <p:grpSpPr>
          <a:xfrm>
            <a:off x="152400" y="6647793"/>
            <a:ext cx="12192000" cy="475648"/>
            <a:chOff x="0" y="6495393"/>
            <a:chExt cx="12192000" cy="475648"/>
          </a:xfrm>
        </p:grpSpPr>
        <p:sp>
          <p:nvSpPr>
            <p:cNvPr id="12" name="Rectangle 11">
              <a:extLst>
                <a:ext uri="{FF2B5EF4-FFF2-40B4-BE49-F238E27FC236}">
                  <a16:creationId xmlns:a16="http://schemas.microsoft.com/office/drawing/2014/main" id="{041D6A6D-FD58-484C-B0DF-4F545A612E5C}"/>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738DFB-E88E-4311-A109-93FDB1D5CC18}"/>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14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0919-2C1E-4F0E-B164-0EE170AEB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48EAEB-836B-4325-8885-62B2A3408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D34D10-EB60-4CB1-B6A6-BAFE7BF8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34746-ECF4-4EF7-8C6C-62858E9DBA5F}"/>
              </a:ext>
            </a:extLst>
          </p:cNvPr>
          <p:cNvSpPr>
            <a:spLocks noGrp="1"/>
          </p:cNvSpPr>
          <p:nvPr>
            <p:ph type="dt" sz="half" idx="10"/>
          </p:nvPr>
        </p:nvSpPr>
        <p:spPr/>
        <p:txBody>
          <a:bodyPr/>
          <a:lstStyle/>
          <a:p>
            <a:fld id="{E73EE8A0-1C35-41A3-946B-82713010EE29}" type="datetimeFigureOut">
              <a:rPr lang="en-US" smtClean="0"/>
              <a:t>2/27/2026</a:t>
            </a:fld>
            <a:endParaRPr lang="en-US" dirty="0"/>
          </a:p>
        </p:txBody>
      </p:sp>
      <p:sp>
        <p:nvSpPr>
          <p:cNvPr id="6" name="Footer Placeholder 5">
            <a:extLst>
              <a:ext uri="{FF2B5EF4-FFF2-40B4-BE49-F238E27FC236}">
                <a16:creationId xmlns:a16="http://schemas.microsoft.com/office/drawing/2014/main" id="{F0F7B2A2-F7A4-4D8F-B892-B3D151AD8D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46767F-1761-4452-A9AE-87BA9217DCB0}"/>
              </a:ext>
            </a:extLst>
          </p:cNvPr>
          <p:cNvSpPr>
            <a:spLocks noGrp="1"/>
          </p:cNvSpPr>
          <p:nvPr>
            <p:ph type="sldNum" sz="quarter" idx="12"/>
          </p:nvPr>
        </p:nvSpPr>
        <p:spPr/>
        <p:txBody>
          <a:bodyPr/>
          <a:lstStyle/>
          <a:p>
            <a:fld id="{C58A48C9-2711-48EB-BD8E-2BFD34AD23C5}" type="slidenum">
              <a:rPr lang="en-US" smtClean="0"/>
              <a:t>‹#›</a:t>
            </a:fld>
            <a:endParaRPr lang="en-US" dirty="0"/>
          </a:p>
        </p:txBody>
      </p:sp>
    </p:spTree>
    <p:extLst>
      <p:ext uri="{BB962C8B-B14F-4D97-AF65-F5344CB8AC3E}">
        <p14:creationId xmlns:p14="http://schemas.microsoft.com/office/powerpoint/2010/main" val="110985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BFE50-1B30-48E7-8414-A7F5B1ACD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64E83-5256-43F7-8227-724A64C18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91385-C95F-408C-8940-27AFB65F7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E8A0-1C35-41A3-946B-82713010EE29}" type="datetimeFigureOut">
              <a:rPr lang="en-US" smtClean="0"/>
              <a:t>2/27/2026</a:t>
            </a:fld>
            <a:endParaRPr lang="en-US" dirty="0"/>
          </a:p>
        </p:txBody>
      </p:sp>
      <p:sp>
        <p:nvSpPr>
          <p:cNvPr id="5" name="Footer Placeholder 4">
            <a:extLst>
              <a:ext uri="{FF2B5EF4-FFF2-40B4-BE49-F238E27FC236}">
                <a16:creationId xmlns:a16="http://schemas.microsoft.com/office/drawing/2014/main" id="{51F8D96A-2E90-490D-9420-E86181C53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61D0A1-FCC4-4C69-B9C2-D3D40395E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A48C9-2711-48EB-BD8E-2BFD34AD23C5}" type="slidenum">
              <a:rPr lang="en-US" smtClean="0"/>
              <a:t>‹#›</a:t>
            </a:fld>
            <a:endParaRPr lang="en-US" dirty="0"/>
          </a:p>
        </p:txBody>
      </p:sp>
      <p:pic>
        <p:nvPicPr>
          <p:cNvPr id="7" name="Picture 6">
            <a:extLst>
              <a:ext uri="{FF2B5EF4-FFF2-40B4-BE49-F238E27FC236}">
                <a16:creationId xmlns:a16="http://schemas.microsoft.com/office/drawing/2014/main" id="{404573A5-F189-43D0-A5A2-4234635F6F38}"/>
              </a:ext>
            </a:extLst>
          </p:cNvPr>
          <p:cNvPicPr>
            <a:picLocks noChangeAspect="1"/>
          </p:cNvPicPr>
          <p:nvPr userDrawn="1"/>
        </p:nvPicPr>
        <p:blipFill>
          <a:blip r:embed="rId13"/>
          <a:stretch>
            <a:fillRect/>
          </a:stretch>
        </p:blipFill>
        <p:spPr>
          <a:xfrm>
            <a:off x="97536" y="55499"/>
            <a:ext cx="1707004" cy="929449"/>
          </a:xfrm>
          <a:prstGeom prst="rect">
            <a:avLst/>
          </a:prstGeom>
        </p:spPr>
      </p:pic>
    </p:spTree>
    <p:extLst>
      <p:ext uri="{BB962C8B-B14F-4D97-AF65-F5344CB8AC3E}">
        <p14:creationId xmlns:p14="http://schemas.microsoft.com/office/powerpoint/2010/main" val="4616984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transitionoregon.org/"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www.transitionoregon.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cpost3@uoregon.edu" TargetMode="External"/><Relationship Id="rId2" Type="http://schemas.openxmlformats.org/officeDocument/2006/relationships/hyperlink" Target="mailto:pso@uoregon.edu" TargetMode="External"/><Relationship Id="rId1" Type="http://schemas.openxmlformats.org/officeDocument/2006/relationships/slideLayout" Target="../slideLayouts/slideLayout2.xml"/><Relationship Id="rId5" Type="http://schemas.openxmlformats.org/officeDocument/2006/relationships/hyperlink" Target="mailto:shava.feinstein@ode.oregon.gov" TargetMode="External"/><Relationship Id="rId4" Type="http://schemas.openxmlformats.org/officeDocument/2006/relationships/hyperlink" Target="mailto:calverso@uoregon.ed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79FF-5046-48A3-A3A9-BC75ACD9F8F9}"/>
              </a:ext>
            </a:extLst>
          </p:cNvPr>
          <p:cNvSpPr>
            <a:spLocks noGrp="1"/>
          </p:cNvSpPr>
          <p:nvPr>
            <p:ph type="ctrTitle"/>
          </p:nvPr>
        </p:nvSpPr>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j-lt"/>
                <a:ea typeface="+mj-ea"/>
                <a:cs typeface="+mj-cs"/>
              </a:rPr>
              <a:t>The Results Are In: Post-School Outcomes for Students who Left School in School Year2023-2024</a:t>
            </a:r>
          </a:p>
        </p:txBody>
      </p:sp>
      <p:sp>
        <p:nvSpPr>
          <p:cNvPr id="3" name="Subtitle 2">
            <a:extLst>
              <a:ext uri="{FF2B5EF4-FFF2-40B4-BE49-F238E27FC236}">
                <a16:creationId xmlns:a16="http://schemas.microsoft.com/office/drawing/2014/main" id="{19BF55BB-EEDD-4CC7-BE1A-D24C2862CBEF}"/>
              </a:ext>
            </a:extLst>
          </p:cNvPr>
          <p:cNvSpPr>
            <a:spLocks noGrp="1"/>
          </p:cNvSpPr>
          <p:nvPr>
            <p:ph type="subTitle" idx="1"/>
          </p:nvPr>
        </p:nvSpPr>
        <p:spPr>
          <a:xfrm>
            <a:off x="1524000" y="4601782"/>
            <a:ext cx="9144000" cy="1655762"/>
          </a:xfrm>
        </p:spPr>
        <p:txBody>
          <a:bodyPr>
            <a:normAutofit lnSpcReduction="10000"/>
          </a:bodyPr>
          <a:lstStyle/>
          <a:p>
            <a:r>
              <a:rPr lang="en-US" dirty="0"/>
              <a:t>PSO Team</a:t>
            </a:r>
          </a:p>
          <a:p>
            <a:r>
              <a:rPr lang="en-US" dirty="0"/>
              <a:t>University of Oregon </a:t>
            </a:r>
          </a:p>
          <a:p>
            <a:r>
              <a:rPr lang="en-US" dirty="0"/>
              <a:t>February 2026 </a:t>
            </a:r>
          </a:p>
          <a:p>
            <a:r>
              <a:rPr lang="en-US" dirty="0"/>
              <a:t>On behalf of Oregon Department of Education </a:t>
            </a:r>
          </a:p>
        </p:txBody>
      </p:sp>
    </p:spTree>
    <p:extLst>
      <p:ext uri="{BB962C8B-B14F-4D97-AF65-F5344CB8AC3E}">
        <p14:creationId xmlns:p14="http://schemas.microsoft.com/office/powerpoint/2010/main" val="305075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80F8FE7-DD98-468A-8566-0C458EF441C0}"/>
              </a:ext>
            </a:extLst>
          </p:cNvPr>
          <p:cNvGraphicFramePr>
            <a:graphicFrameLocks noGrp="1"/>
          </p:cNvGraphicFramePr>
          <p:nvPr>
            <p:extLst>
              <p:ext uri="{D42A27DB-BD31-4B8C-83A1-F6EECF244321}">
                <p14:modId xmlns:p14="http://schemas.microsoft.com/office/powerpoint/2010/main" val="1919677804"/>
              </p:ext>
            </p:extLst>
          </p:nvPr>
        </p:nvGraphicFramePr>
        <p:xfrm>
          <a:off x="838200" y="2105800"/>
          <a:ext cx="10012678" cy="3746361"/>
        </p:xfrm>
        <a:graphic>
          <a:graphicData uri="http://schemas.openxmlformats.org/drawingml/2006/table">
            <a:tbl>
              <a:tblPr firstRow="1" firstCol="1" bandRow="1"/>
              <a:tblGrid>
                <a:gridCol w="2451362">
                  <a:extLst>
                    <a:ext uri="{9D8B030D-6E8A-4147-A177-3AD203B41FA5}">
                      <a16:colId xmlns:a16="http://schemas.microsoft.com/office/drawing/2014/main" val="3289753139"/>
                    </a:ext>
                  </a:extLst>
                </a:gridCol>
                <a:gridCol w="1890329">
                  <a:extLst>
                    <a:ext uri="{9D8B030D-6E8A-4147-A177-3AD203B41FA5}">
                      <a16:colId xmlns:a16="http://schemas.microsoft.com/office/drawing/2014/main" val="3735092285"/>
                    </a:ext>
                  </a:extLst>
                </a:gridCol>
                <a:gridCol w="1890329">
                  <a:extLst>
                    <a:ext uri="{9D8B030D-6E8A-4147-A177-3AD203B41FA5}">
                      <a16:colId xmlns:a16="http://schemas.microsoft.com/office/drawing/2014/main" val="4046799826"/>
                    </a:ext>
                  </a:extLst>
                </a:gridCol>
                <a:gridCol w="1890329">
                  <a:extLst>
                    <a:ext uri="{9D8B030D-6E8A-4147-A177-3AD203B41FA5}">
                      <a16:colId xmlns:a16="http://schemas.microsoft.com/office/drawing/2014/main" val="3581693981"/>
                    </a:ext>
                  </a:extLst>
                </a:gridCol>
                <a:gridCol w="1890329">
                  <a:extLst>
                    <a:ext uri="{9D8B030D-6E8A-4147-A177-3AD203B41FA5}">
                      <a16:colId xmlns:a16="http://schemas.microsoft.com/office/drawing/2014/main" val="1432573090"/>
                    </a:ext>
                  </a:extLst>
                </a:gridCol>
              </a:tblGrid>
              <a:tr h="1905145">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Higher Education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Competitive Employment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Postsecondary Education or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Some Other Employment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Other or Not Engaged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(States are not required to report this number, but it is in the denominator.)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884116"/>
                  </a:ext>
                </a:extLst>
              </a:tr>
              <a:tr h="460304">
                <a:tc>
                  <a:txBody>
                    <a:bodyPr/>
                    <a:lstStyle/>
                    <a:p>
                      <a:pPr marL="0" marR="0">
                        <a:lnSpc>
                          <a:spcPct val="107000"/>
                        </a:lnSpc>
                        <a:spcBef>
                          <a:spcPts val="0"/>
                        </a:spcBef>
                        <a:spcAft>
                          <a:spcPts val="0"/>
                        </a:spcAft>
                      </a:pPr>
                      <a:r>
                        <a:rPr lang="en-US"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 = 1/Total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4413381"/>
                  </a:ext>
                </a:extLst>
              </a:tr>
              <a:tr h="460304">
                <a:tc gridSpan="2">
                  <a:txBody>
                    <a:bodyPr/>
                    <a:lstStyle/>
                    <a:p>
                      <a:pPr marL="0" marR="0" algn="ctr">
                        <a:lnSpc>
                          <a:spcPct val="107000"/>
                        </a:lnSpc>
                        <a:spcBef>
                          <a:spcPts val="0"/>
                        </a:spcBef>
                        <a:spcAft>
                          <a:spcPts val="0"/>
                        </a:spcAft>
                      </a:pP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 = 1 + 2 / 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24436030"/>
                  </a:ext>
                </a:extLst>
              </a:tr>
              <a:tr h="460304">
                <a:tc gridSpan="4">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 1 + 2 + 3 + 4 /Total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45095472"/>
                  </a:ext>
                </a:extLst>
              </a:tr>
              <a:tr h="460304">
                <a:tc gridSpan="5">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556435"/>
                  </a:ext>
                </a:extLst>
              </a:tr>
            </a:tbl>
          </a:graphicData>
        </a:graphic>
      </p:graphicFrame>
      <p:sp>
        <p:nvSpPr>
          <p:cNvPr id="3" name="Title 2">
            <a:extLst>
              <a:ext uri="{FF2B5EF4-FFF2-40B4-BE49-F238E27FC236}">
                <a16:creationId xmlns:a16="http://schemas.microsoft.com/office/drawing/2014/main" id="{3D4202E0-D6FB-48D1-9474-007BCD471E6D}"/>
              </a:ext>
            </a:extLst>
          </p:cNvPr>
          <p:cNvSpPr>
            <a:spLocks noGrp="1"/>
          </p:cNvSpPr>
          <p:nvPr>
            <p:ph type="title"/>
          </p:nvPr>
        </p:nvSpPr>
        <p:spPr>
          <a:xfrm>
            <a:off x="1758639" y="162029"/>
            <a:ext cx="10515600" cy="1325563"/>
          </a:xfrm>
        </p:spPr>
        <p:txBody>
          <a:bodyPr>
            <a:normAutofit/>
          </a:bodyPr>
          <a:lstStyle/>
          <a:p>
            <a:r>
              <a:rPr lang="en-US" sz="4000" b="1" dirty="0"/>
              <a:t>5 Outcomes become 3 Engagement Rates: A, B, C</a:t>
            </a:r>
          </a:p>
        </p:txBody>
      </p:sp>
      <p:sp>
        <p:nvSpPr>
          <p:cNvPr id="4" name="TextBox 3">
            <a:extLst>
              <a:ext uri="{FF2B5EF4-FFF2-40B4-BE49-F238E27FC236}">
                <a16:creationId xmlns:a16="http://schemas.microsoft.com/office/drawing/2014/main" id="{47CB5E46-396D-E7F2-ACD2-5943702D6191}"/>
              </a:ext>
            </a:extLst>
          </p:cNvPr>
          <p:cNvSpPr txBox="1"/>
          <p:nvPr/>
        </p:nvSpPr>
        <p:spPr>
          <a:xfrm>
            <a:off x="465580" y="1565863"/>
            <a:ext cx="10984610" cy="461665"/>
          </a:xfrm>
          <a:prstGeom prst="rect">
            <a:avLst/>
          </a:prstGeom>
          <a:noFill/>
        </p:spPr>
        <p:txBody>
          <a:bodyPr wrap="none" rtlCol="0">
            <a:spAutoFit/>
          </a:bodyPr>
          <a:lstStyle/>
          <a:p>
            <a:r>
              <a:rPr lang="en-US" sz="2400" dirty="0"/>
              <a:t>Five outcome categories, 1 – 5, are combined into three engagement measures: A, B, C</a:t>
            </a:r>
          </a:p>
        </p:txBody>
      </p:sp>
    </p:spTree>
    <p:extLst>
      <p:ext uri="{BB962C8B-B14F-4D97-AF65-F5344CB8AC3E}">
        <p14:creationId xmlns:p14="http://schemas.microsoft.com/office/powerpoint/2010/main" val="77954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667F61-D116-506E-61EB-2BDD7FBD6647}"/>
              </a:ext>
            </a:extLst>
          </p:cNvPr>
          <p:cNvSpPr>
            <a:spLocks noGrp="1"/>
          </p:cNvSpPr>
          <p:nvPr>
            <p:ph type="title"/>
          </p:nvPr>
        </p:nvSpPr>
        <p:spPr>
          <a:xfrm>
            <a:off x="1953214" y="499731"/>
            <a:ext cx="9318523" cy="1325563"/>
          </a:xfrm>
        </p:spPr>
        <p:txBody>
          <a:bodyPr/>
          <a:lstStyle/>
          <a:p>
            <a:r>
              <a:rPr lang="en-US" b="1" dirty="0"/>
              <a:t>Oregon’s Engagement Rates for Measures A, B, &amp; C</a:t>
            </a:r>
          </a:p>
        </p:txBody>
      </p:sp>
      <p:graphicFrame>
        <p:nvGraphicFramePr>
          <p:cNvPr id="5" name="Table 4">
            <a:extLst>
              <a:ext uri="{FF2B5EF4-FFF2-40B4-BE49-F238E27FC236}">
                <a16:creationId xmlns:a16="http://schemas.microsoft.com/office/drawing/2014/main" id="{788B7648-0F37-3F25-5CB3-1A090E0074BC}"/>
              </a:ext>
            </a:extLst>
          </p:cNvPr>
          <p:cNvGraphicFramePr>
            <a:graphicFrameLocks noGrp="1"/>
          </p:cNvGraphicFramePr>
          <p:nvPr>
            <p:extLst>
              <p:ext uri="{D42A27DB-BD31-4B8C-83A1-F6EECF244321}">
                <p14:modId xmlns:p14="http://schemas.microsoft.com/office/powerpoint/2010/main" val="118739299"/>
              </p:ext>
            </p:extLst>
          </p:nvPr>
        </p:nvGraphicFramePr>
        <p:xfrm>
          <a:off x="733426" y="2449512"/>
          <a:ext cx="10353675" cy="3740367"/>
        </p:xfrm>
        <a:graphic>
          <a:graphicData uri="http://schemas.openxmlformats.org/drawingml/2006/table">
            <a:tbl>
              <a:tblPr firstRow="1" firstCol="1" bandRow="1"/>
              <a:tblGrid>
                <a:gridCol w="3949987">
                  <a:extLst>
                    <a:ext uri="{9D8B030D-6E8A-4147-A177-3AD203B41FA5}">
                      <a16:colId xmlns:a16="http://schemas.microsoft.com/office/drawing/2014/main" val="4170131366"/>
                    </a:ext>
                  </a:extLst>
                </a:gridCol>
                <a:gridCol w="1436033">
                  <a:extLst>
                    <a:ext uri="{9D8B030D-6E8A-4147-A177-3AD203B41FA5}">
                      <a16:colId xmlns:a16="http://schemas.microsoft.com/office/drawing/2014/main" val="433561198"/>
                    </a:ext>
                  </a:extLst>
                </a:gridCol>
                <a:gridCol w="945469">
                  <a:extLst>
                    <a:ext uri="{9D8B030D-6E8A-4147-A177-3AD203B41FA5}">
                      <a16:colId xmlns:a16="http://schemas.microsoft.com/office/drawing/2014/main" val="2405019933"/>
                    </a:ext>
                  </a:extLst>
                </a:gridCol>
                <a:gridCol w="1360261">
                  <a:extLst>
                    <a:ext uri="{9D8B030D-6E8A-4147-A177-3AD203B41FA5}">
                      <a16:colId xmlns:a16="http://schemas.microsoft.com/office/drawing/2014/main" val="1213958077"/>
                    </a:ext>
                  </a:extLst>
                </a:gridCol>
                <a:gridCol w="1343519">
                  <a:extLst>
                    <a:ext uri="{9D8B030D-6E8A-4147-A177-3AD203B41FA5}">
                      <a16:colId xmlns:a16="http://schemas.microsoft.com/office/drawing/2014/main" val="1867180512"/>
                    </a:ext>
                  </a:extLst>
                </a:gridCol>
                <a:gridCol w="1318406">
                  <a:extLst>
                    <a:ext uri="{9D8B030D-6E8A-4147-A177-3AD203B41FA5}">
                      <a16:colId xmlns:a16="http://schemas.microsoft.com/office/drawing/2014/main" val="1097143411"/>
                    </a:ext>
                  </a:extLst>
                </a:gridCol>
              </a:tblGrid>
              <a:tr h="435756">
                <a:tc>
                  <a:txBody>
                    <a:bodyPr/>
                    <a:lstStyle/>
                    <a:p>
                      <a:pPr marL="0" marR="0">
                        <a:lnSpc>
                          <a:spcPct val="115000"/>
                        </a:lnSpc>
                        <a:spcAft>
                          <a:spcPts val="800"/>
                        </a:spcAft>
                        <a:buNone/>
                      </a:pPr>
                      <a:r>
                        <a:rPr lang="en-US" sz="1800" b="1" dirty="0">
                          <a:solidFill>
                            <a:srgbClr val="FFFFFF"/>
                          </a:solidFill>
                          <a:effectLst/>
                          <a:latin typeface="Calibri" panose="020F0502020204030204" pitchFamily="34" charset="0"/>
                          <a:ea typeface="Times New Roman" panose="02020603050405020304" pitchFamily="18" charset="0"/>
                          <a:cs typeface="Calibri Light" panose="020F0302020204030204" pitchFamily="34" charset="0"/>
                        </a:rPr>
                        <a:t>Engagement Category</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800" b="1" dirty="0">
                          <a:solidFill>
                            <a:srgbClr val="FFFFFF"/>
                          </a:solidFill>
                          <a:effectLst/>
                          <a:latin typeface="Calibri" panose="020F0502020204030204" pitchFamily="34" charset="0"/>
                          <a:ea typeface="Times New Roman" panose="02020603050405020304" pitchFamily="18" charset="0"/>
                          <a:cs typeface="Calibri Light" panose="020F0302020204030204" pitchFamily="34" charset="0"/>
                        </a:rPr>
                        <a:t>Frequency/ No. of Respondents </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800" b="1">
                          <a:solidFill>
                            <a:srgbClr val="FFFFFF"/>
                          </a:solidFill>
                          <a:effectLst/>
                          <a:latin typeface="Calibri" panose="020F0502020204030204" pitchFamily="34" charset="0"/>
                          <a:ea typeface="Times New Roman" panose="02020603050405020304" pitchFamily="18" charset="0"/>
                          <a:cs typeface="Calibri Light" panose="020F0302020204030204" pitchFamily="34" charset="0"/>
                        </a:rPr>
                        <a:t>Percent</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800" b="1">
                          <a:solidFill>
                            <a:srgbClr val="FFFFFF"/>
                          </a:solidFill>
                          <a:effectLst/>
                          <a:latin typeface="Calibri" panose="020F0502020204030204" pitchFamily="34" charset="0"/>
                          <a:ea typeface="Times New Roman" panose="02020603050405020304" pitchFamily="18" charset="0"/>
                          <a:cs typeface="Calibri Light" panose="020F0302020204030204" pitchFamily="34" charset="0"/>
                        </a:rPr>
                        <a:t>Measure A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800" b="1">
                          <a:solidFill>
                            <a:srgbClr val="FFFFFF"/>
                          </a:solidFill>
                          <a:effectLst/>
                          <a:latin typeface="Calibri" panose="020F0502020204030204" pitchFamily="34" charset="0"/>
                          <a:ea typeface="Times New Roman" panose="02020603050405020304" pitchFamily="18" charset="0"/>
                          <a:cs typeface="Calibri Light" panose="020F0302020204030204" pitchFamily="34" charset="0"/>
                        </a:rPr>
                        <a:t>Measure B</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nSpc>
                          <a:spcPct val="115000"/>
                        </a:lnSpc>
                        <a:spcAft>
                          <a:spcPts val="800"/>
                        </a:spcAft>
                        <a:buNone/>
                      </a:pPr>
                      <a:r>
                        <a:rPr lang="en-US" sz="1800" b="1">
                          <a:solidFill>
                            <a:srgbClr val="FFFFFF"/>
                          </a:solidFill>
                          <a:effectLst/>
                          <a:latin typeface="Calibri" panose="020F0502020204030204" pitchFamily="34" charset="0"/>
                          <a:ea typeface="Times New Roman" panose="02020603050405020304" pitchFamily="18" charset="0"/>
                          <a:cs typeface="Calibri Light" panose="020F0302020204030204" pitchFamily="34" charset="0"/>
                        </a:rPr>
                        <a:t>Measure C</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419600260"/>
                  </a:ext>
                </a:extLst>
              </a:tr>
              <a:tr h="435756">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Higher Education</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665</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24.85%</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665 (24.85%)</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1640 (61.29%)</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1910</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(71.38%)</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874141"/>
                  </a:ext>
                </a:extLst>
              </a:tr>
              <a:tr h="435756">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Competitive Employment</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975</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36.43%</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70158631"/>
                  </a:ext>
                </a:extLst>
              </a:tr>
              <a:tr h="435756">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Other Postsecondary Education/ Training</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123</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4.60%</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extLst>
                  <a:ext uri="{0D108BD9-81ED-4DB2-BD59-A6C34878D82A}">
                    <a16:rowId xmlns:a16="http://schemas.microsoft.com/office/drawing/2014/main" val="1328393231"/>
                  </a:ext>
                </a:extLst>
              </a:tr>
              <a:tr h="435756">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Some Other Employment</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147</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5.49%</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extLst>
                  <a:ext uri="{0D108BD9-81ED-4DB2-BD59-A6C34878D82A}">
                    <a16:rowId xmlns:a16="http://schemas.microsoft.com/office/drawing/2014/main" val="801369117"/>
                  </a:ext>
                </a:extLst>
              </a:tr>
              <a:tr h="435756">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Not Engaged</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766</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28.62%</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706848308"/>
                  </a:ext>
                </a:extLst>
              </a:tr>
              <a:tr h="452515">
                <a:tc>
                  <a:txBody>
                    <a:bodyPr/>
                    <a:lstStyle/>
                    <a:p>
                      <a:pPr marL="0" marR="0">
                        <a:lnSpc>
                          <a:spcPct val="115000"/>
                        </a:lnSpc>
                        <a:spcAft>
                          <a:spcPts val="800"/>
                        </a:spcAft>
                        <a:buNone/>
                      </a:pPr>
                      <a:r>
                        <a:rPr lang="en-US" sz="1800" b="1">
                          <a:effectLst/>
                          <a:latin typeface="Calibri" panose="020F0502020204030204" pitchFamily="34" charset="0"/>
                          <a:ea typeface="Times New Roman" panose="02020603050405020304" pitchFamily="18" charset="0"/>
                          <a:cs typeface="Calibri Light" panose="020F0302020204030204" pitchFamily="34" charset="0"/>
                        </a:rPr>
                        <a:t>TOTAL</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b="1">
                          <a:effectLst/>
                          <a:latin typeface="Calibri" panose="020F0502020204030204" pitchFamily="34" charset="0"/>
                          <a:ea typeface="Times New Roman" panose="02020603050405020304" pitchFamily="18" charset="0"/>
                          <a:cs typeface="Calibri Light" panose="020F0302020204030204" pitchFamily="34" charset="0"/>
                        </a:rPr>
                        <a:t>2676</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800" b="1">
                          <a:effectLst/>
                          <a:latin typeface="Calibri" panose="020F0502020204030204" pitchFamily="34" charset="0"/>
                          <a:ea typeface="Times New Roman" panose="02020603050405020304" pitchFamily="18" charset="0"/>
                          <a:cs typeface="Calibri Light" panose="020F0302020204030204" pitchFamily="34" charset="0"/>
                        </a:rPr>
                        <a:t>100%</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Aft>
                          <a:spcPts val="800"/>
                        </a:spcAft>
                        <a:buNone/>
                      </a:pPr>
                      <a:r>
                        <a:rPr lang="en-US" sz="180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Aft>
                          <a:spcPts val="800"/>
                        </a:spcAft>
                        <a:buNone/>
                      </a:pPr>
                      <a:r>
                        <a:rPr lang="en-US" sz="1800" dirty="0">
                          <a:effectLst/>
                          <a:latin typeface="Calibri" panose="020F0502020204030204" pitchFamily="34" charset="0"/>
                          <a:ea typeface="Times New Roman" panose="02020603050405020304" pitchFamily="18" charset="0"/>
                          <a:cs typeface="Calibri Light" panose="020F0302020204030204" pitchFamily="34" charset="0"/>
                        </a:rPr>
                        <a:t> </a:t>
                      </a:r>
                      <a:endParaRPr lang="en-US" sz="2800" dirty="0">
                        <a:effectLst/>
                        <a:latin typeface="Aptos Display"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4144505"/>
                  </a:ext>
                </a:extLst>
              </a:tr>
            </a:tbl>
          </a:graphicData>
        </a:graphic>
      </p:graphicFrame>
    </p:spTree>
    <p:extLst>
      <p:ext uri="{BB962C8B-B14F-4D97-AF65-F5344CB8AC3E}">
        <p14:creationId xmlns:p14="http://schemas.microsoft.com/office/powerpoint/2010/main" val="130895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710A-1E1E-25D1-4661-E0B247E61DA8}"/>
              </a:ext>
            </a:extLst>
          </p:cNvPr>
          <p:cNvSpPr>
            <a:spLocks noGrp="1"/>
          </p:cNvSpPr>
          <p:nvPr>
            <p:ph type="title"/>
          </p:nvPr>
        </p:nvSpPr>
        <p:spPr>
          <a:xfrm>
            <a:off x="2411669" y="230399"/>
            <a:ext cx="9172575" cy="920750"/>
          </a:xfrm>
        </p:spPr>
        <p:txBody>
          <a:bodyPr>
            <a:normAutofit fontScale="90000"/>
          </a:bodyPr>
          <a:lstStyle/>
          <a:p>
            <a:r>
              <a:rPr lang="en-US" dirty="0"/>
              <a:t>Oregon Targets </a:t>
            </a:r>
            <a:br>
              <a:rPr lang="en-US" dirty="0"/>
            </a:br>
            <a:r>
              <a:rPr lang="en-US" dirty="0"/>
              <a:t>The state must set targets for each Measure.</a:t>
            </a:r>
          </a:p>
        </p:txBody>
      </p:sp>
      <p:sp>
        <p:nvSpPr>
          <p:cNvPr id="5" name="Content Placeholder 4">
            <a:extLst>
              <a:ext uri="{FF2B5EF4-FFF2-40B4-BE49-F238E27FC236}">
                <a16:creationId xmlns:a16="http://schemas.microsoft.com/office/drawing/2014/main" id="{97F62896-B954-A471-C66E-57C8D4A35256}"/>
              </a:ext>
            </a:extLst>
          </p:cNvPr>
          <p:cNvSpPr>
            <a:spLocks noGrp="1"/>
          </p:cNvSpPr>
          <p:nvPr>
            <p:ph idx="1"/>
          </p:nvPr>
        </p:nvSpPr>
        <p:spPr>
          <a:xfrm>
            <a:off x="114300" y="1766682"/>
            <a:ext cx="4020378" cy="4351338"/>
          </a:xfrm>
        </p:spPr>
        <p:txBody>
          <a:bodyPr>
            <a:normAutofit/>
          </a:bodyPr>
          <a:lstStyle/>
          <a:p>
            <a:r>
              <a:rPr lang="en-US" sz="2000" dirty="0"/>
              <a:t>Measure C: The target of 78.00% (n = 2,088) was not met. </a:t>
            </a:r>
          </a:p>
          <a:p>
            <a:pPr lvl="1"/>
            <a:r>
              <a:rPr lang="en-US" sz="1800" dirty="0"/>
              <a:t>178 additional former students statewide needed to be engaged to meet the target</a:t>
            </a:r>
          </a:p>
          <a:p>
            <a:r>
              <a:rPr lang="en-US" sz="2000" dirty="0"/>
              <a:t>Measure B: The target of 60.00% (n = 1,606) was met. </a:t>
            </a:r>
          </a:p>
          <a:p>
            <a:r>
              <a:rPr lang="en-US" sz="2000" dirty="0"/>
              <a:t>Measure A: The target of 36.00% (n = 964) was not met. </a:t>
            </a:r>
          </a:p>
          <a:p>
            <a:pPr lvl="1"/>
            <a:r>
              <a:rPr lang="en-US" sz="1800" dirty="0"/>
              <a:t>299 additional former students statewide needed to be enrolled to meet the target. </a:t>
            </a:r>
          </a:p>
          <a:p>
            <a:endParaRPr lang="en-US" sz="2000" dirty="0"/>
          </a:p>
          <a:p>
            <a:pPr marL="0" indent="0">
              <a:buNone/>
            </a:pPr>
            <a:endParaRPr lang="en-US" sz="2000" dirty="0"/>
          </a:p>
        </p:txBody>
      </p:sp>
      <p:pic>
        <p:nvPicPr>
          <p:cNvPr id="4" name="Picture 3" descr="An image comparing state outcome targets (light blue) to achieved outsomes (dark blue) for Measures C, B, and A. &#10;&#10;">
            <a:extLst>
              <a:ext uri="{FF2B5EF4-FFF2-40B4-BE49-F238E27FC236}">
                <a16:creationId xmlns:a16="http://schemas.microsoft.com/office/drawing/2014/main" id="{E8B3F14A-E484-B9CA-C7BA-DF6D098042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552575"/>
            <a:ext cx="7164644" cy="4779552"/>
          </a:xfrm>
          <a:prstGeom prst="rect">
            <a:avLst/>
          </a:prstGeom>
          <a:noFill/>
        </p:spPr>
      </p:pic>
      <p:sp>
        <p:nvSpPr>
          <p:cNvPr id="6" name="TextBox 5">
            <a:extLst>
              <a:ext uri="{FF2B5EF4-FFF2-40B4-BE49-F238E27FC236}">
                <a16:creationId xmlns:a16="http://schemas.microsoft.com/office/drawing/2014/main" id="{A1E3F50D-1CEC-8C2F-AA3A-11E19205C32D}"/>
              </a:ext>
            </a:extLst>
          </p:cNvPr>
          <p:cNvSpPr txBox="1"/>
          <p:nvPr/>
        </p:nvSpPr>
        <p:spPr>
          <a:xfrm>
            <a:off x="114300" y="6519446"/>
            <a:ext cx="5000793" cy="338554"/>
          </a:xfrm>
          <a:prstGeom prst="rect">
            <a:avLst/>
          </a:prstGeom>
          <a:solidFill>
            <a:schemeClr val="bg1"/>
          </a:solidFill>
        </p:spPr>
        <p:txBody>
          <a:bodyPr wrap="none" rtlCol="0">
            <a:spAutoFit/>
          </a:bodyPr>
          <a:lstStyle/>
          <a:p>
            <a:r>
              <a:rPr lang="en-US" sz="1600" dirty="0"/>
              <a:t>Number needed to reach target is based on 2,676 leavers.</a:t>
            </a:r>
          </a:p>
        </p:txBody>
      </p:sp>
    </p:spTree>
    <p:extLst>
      <p:ext uri="{BB962C8B-B14F-4D97-AF65-F5344CB8AC3E}">
        <p14:creationId xmlns:p14="http://schemas.microsoft.com/office/powerpoint/2010/main" val="409138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930" y="0"/>
            <a:ext cx="10515600" cy="1325563"/>
          </a:xfrm>
        </p:spPr>
        <p:txBody>
          <a:bodyPr/>
          <a:lstStyle/>
          <a:p>
            <a:r>
              <a:rPr lang="en-US" dirty="0"/>
              <a:t>Historical Engagement/Not Engagement</a:t>
            </a:r>
          </a:p>
        </p:txBody>
      </p:sp>
      <p:pic>
        <p:nvPicPr>
          <p:cNvPr id="6" name="Content Placeholder 5" descr="Stacked bar chart showing Oregon's historical engaged and not engaged rates from 2009 to 2024 by spring school year. Dark blue bars represent engaged rates ranging from 71.4% to 78.6%, while light blue bars show not engaged rates between 21.4% and 28.6%, with engagement generally stable around mid-70% to high-70% range.&#10;&#10;">
            <a:extLst>
              <a:ext uri="{FF2B5EF4-FFF2-40B4-BE49-F238E27FC236}">
                <a16:creationId xmlns:a16="http://schemas.microsoft.com/office/drawing/2014/main" id="{23B89180-CB98-4C3F-C73A-544804403D27}"/>
              </a:ext>
            </a:extLst>
          </p:cNvPr>
          <p:cNvPicPr>
            <a:picLocks noGrp="1" noChangeAspect="1"/>
          </p:cNvPicPr>
          <p:nvPr>
            <p:ph idx="1"/>
          </p:nvPr>
        </p:nvPicPr>
        <p:blipFill>
          <a:blip r:embed="rId3"/>
          <a:stretch>
            <a:fillRect/>
          </a:stretch>
        </p:blipFill>
        <p:spPr>
          <a:xfrm>
            <a:off x="76674" y="1409700"/>
            <a:ext cx="11962926" cy="5150583"/>
          </a:xfrm>
          <a:prstGeom prst="rect">
            <a:avLst/>
          </a:prstGeom>
        </p:spPr>
      </p:pic>
    </p:spTree>
    <p:extLst>
      <p:ext uri="{BB962C8B-B14F-4D97-AF65-F5344CB8AC3E}">
        <p14:creationId xmlns:p14="http://schemas.microsoft.com/office/powerpoint/2010/main" val="252958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acked bar chart displays respondents by exit.  Each group is segmented by categories--Not Engaged, Some other Employment, Enrolled in other postsecondary education or training, Competitive employment, and Enrolled in higher education.  Each bar is segmented by Type Exit--Statewide, Standard Diploma, Modified Diploma, Alternative Certificate, Reached Maximum Age, Extended Diploma and Dropout using varying blue shades.&#10;">
            <a:extLst>
              <a:ext uri="{FF2B5EF4-FFF2-40B4-BE49-F238E27FC236}">
                <a16:creationId xmlns:a16="http://schemas.microsoft.com/office/drawing/2014/main" id="{5BA325EE-3578-FBB7-A232-6BE2D61986AB}"/>
              </a:ext>
            </a:extLst>
          </p:cNvPr>
          <p:cNvPicPr>
            <a:picLocks noChangeAspect="1"/>
          </p:cNvPicPr>
          <p:nvPr/>
        </p:nvPicPr>
        <p:blipFill>
          <a:blip r:embed="rId2"/>
          <a:stretch>
            <a:fillRect/>
          </a:stretch>
        </p:blipFill>
        <p:spPr>
          <a:xfrm>
            <a:off x="2912663" y="97762"/>
            <a:ext cx="9161424" cy="6377737"/>
          </a:xfrm>
          <a:prstGeom prst="rect">
            <a:avLst/>
          </a:prstGeom>
        </p:spPr>
      </p:pic>
      <p:sp>
        <p:nvSpPr>
          <p:cNvPr id="5" name="Title 4">
            <a:extLst>
              <a:ext uri="{FF2B5EF4-FFF2-40B4-BE49-F238E27FC236}">
                <a16:creationId xmlns:a16="http://schemas.microsoft.com/office/drawing/2014/main" id="{6583DB6E-55C0-7997-4185-FB44F238152D}"/>
              </a:ext>
            </a:extLst>
          </p:cNvPr>
          <p:cNvSpPr txBox="1">
            <a:spLocks noGrp="1"/>
          </p:cNvSpPr>
          <p:nvPr>
            <p:ph type="title" idx="4294967295"/>
          </p:nvPr>
        </p:nvSpPr>
        <p:spPr>
          <a:xfrm>
            <a:off x="619124" y="1570908"/>
            <a:ext cx="4779563" cy="1938992"/>
          </a:xfrm>
          <a:prstGeom prst="rect">
            <a:avLst/>
          </a:prstGeom>
          <a:solidFill>
            <a:schemeClr val="bg1"/>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By Type of Exit,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84%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of former students who achieved a standard diploma were engaged overall;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37%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had enrolled </a:t>
            </a:r>
            <a:r>
              <a:rPr kumimoji="0" lang="en-US" sz="2000" b="0" i="0" u="none" strike="noStrike" kern="1200" cap="none" spc="0" normalizeH="0" baseline="0" noProof="0" dirty="0">
                <a:ln>
                  <a:noFill/>
                </a:ln>
                <a:solidFill>
                  <a:schemeClr val="tx1"/>
                </a:solidFill>
                <a:effectLst/>
                <a:uLnTx/>
                <a:uFillTx/>
                <a:latin typeface="+mj-lt"/>
                <a:ea typeface="+mn-ea"/>
                <a:cs typeface="+mn-cs"/>
              </a:rPr>
              <a:t>in higher education,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mn-ea"/>
                <a:cs typeface="+mn-cs"/>
              </a:rPr>
              <a:t>39% </a:t>
            </a:r>
            <a:r>
              <a:rPr kumimoji="0" lang="en-US" sz="2000" b="0" i="0" u="none" strike="noStrike" kern="1200" cap="none" spc="0" normalizeH="0" baseline="0" noProof="0" dirty="0">
                <a:ln>
                  <a:noFill/>
                </a:ln>
                <a:solidFill>
                  <a:schemeClr val="tx1"/>
                </a:solidFill>
                <a:effectLst/>
                <a:uLnTx/>
                <a:uFillTx/>
                <a:latin typeface="+mj-lt"/>
                <a:ea typeface="+mn-ea"/>
                <a:cs typeface="+mn-cs"/>
              </a:rPr>
              <a:t>were competitively employed since leaving high school. </a:t>
            </a:r>
          </a:p>
        </p:txBody>
      </p:sp>
    </p:spTree>
    <p:extLst>
      <p:ext uri="{BB962C8B-B14F-4D97-AF65-F5344CB8AC3E}">
        <p14:creationId xmlns:p14="http://schemas.microsoft.com/office/powerpoint/2010/main" val="362511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Stacked bar chart displays respondents by disability--Each group is segmented by categories-- Not Engaged, Some other Employment, Enrolled in other postsecondary education or training, Competitive employment and Enrolled in high education.  Each bar is segmented by Type of disability--Statewide,  Specific Learning Disability, Emotional Disturbance, Intellectual Disability, and All Other Disabilities, using varying blue shades.">
            <a:extLst>
              <a:ext uri="{FF2B5EF4-FFF2-40B4-BE49-F238E27FC236}">
                <a16:creationId xmlns:a16="http://schemas.microsoft.com/office/drawing/2014/main" id="{9D71AA92-833E-CBB3-3623-DC83B2429F2A}"/>
              </a:ext>
            </a:extLst>
          </p:cNvPr>
          <p:cNvSpPr/>
          <p:nvPr/>
        </p:nvSpPr>
        <p:spPr>
          <a:xfrm>
            <a:off x="4191447" y="1824495"/>
            <a:ext cx="1485900" cy="965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acked bar chart showing distribution of respondents by type of disability across five categories: Not Engaged, Some other Employment, Enrolled in Other Postsecondary Education or Trainingand Enrolled in Higher Education.  Each bar is segmented with varying shades of blue and white representing Statewide, SLD, ED, ID, and All Other Disabilities. ">
            <a:extLst>
              <a:ext uri="{FF2B5EF4-FFF2-40B4-BE49-F238E27FC236}">
                <a16:creationId xmlns:a16="http://schemas.microsoft.com/office/drawing/2014/main" id="{E455D7C2-4F34-5259-3500-2DE99591267F}"/>
              </a:ext>
            </a:extLst>
          </p:cNvPr>
          <p:cNvPicPr>
            <a:picLocks noChangeAspect="1"/>
          </p:cNvPicPr>
          <p:nvPr/>
        </p:nvPicPr>
        <p:blipFill>
          <a:blip r:embed="rId2"/>
          <a:stretch>
            <a:fillRect/>
          </a:stretch>
        </p:blipFill>
        <p:spPr>
          <a:xfrm>
            <a:off x="2912663" y="67164"/>
            <a:ext cx="9028959" cy="6285521"/>
          </a:xfrm>
          <a:prstGeom prst="rect">
            <a:avLst/>
          </a:prstGeom>
        </p:spPr>
      </p:pic>
      <p:sp>
        <p:nvSpPr>
          <p:cNvPr id="2" name="Title 1">
            <a:extLst>
              <a:ext uri="{FF2B5EF4-FFF2-40B4-BE49-F238E27FC236}">
                <a16:creationId xmlns:a16="http://schemas.microsoft.com/office/drawing/2014/main" id="{4D0B3C02-5803-E8AD-F4F5-AF91F55253CB}"/>
              </a:ext>
            </a:extLst>
          </p:cNvPr>
          <p:cNvSpPr txBox="1">
            <a:spLocks noGrp="1"/>
          </p:cNvSpPr>
          <p:nvPr>
            <p:ph type="title" idx="4294967295"/>
          </p:nvPr>
        </p:nvSpPr>
        <p:spPr>
          <a:xfrm>
            <a:off x="600075" y="1499533"/>
            <a:ext cx="4819650" cy="2246769"/>
          </a:xfrm>
          <a:prstGeom prst="rect">
            <a:avLst/>
          </a:prstGeom>
          <a:solidFill>
            <a:schemeClr val="bg1"/>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By Type of Disability,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82%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of former students who received services for a specific learning disability were engaged overall;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25%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had enrolled </a:t>
            </a:r>
            <a:r>
              <a:rPr kumimoji="0" lang="en-US" sz="2000" b="0" i="0" u="none" strike="noStrike" kern="1200" cap="none" spc="0" normalizeH="0" baseline="0" noProof="0" dirty="0">
                <a:ln>
                  <a:noFill/>
                </a:ln>
                <a:solidFill>
                  <a:schemeClr val="tx1"/>
                </a:solidFill>
                <a:effectLst/>
                <a:uLnTx/>
                <a:uFillTx/>
                <a:latin typeface="+mj-lt"/>
                <a:ea typeface="+mn-ea"/>
                <a:cs typeface="+mn-cs"/>
              </a:rPr>
              <a:t>in higher education,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mn-ea"/>
                <a:cs typeface="+mn-cs"/>
              </a:rPr>
              <a:t>49% </a:t>
            </a:r>
            <a:r>
              <a:rPr kumimoji="0" lang="en-US" sz="2000" b="0" i="0" u="none" strike="noStrike" kern="1200" cap="none" spc="0" normalizeH="0" baseline="0" noProof="0" dirty="0">
                <a:ln>
                  <a:noFill/>
                </a:ln>
                <a:solidFill>
                  <a:schemeClr val="tx1"/>
                </a:solidFill>
                <a:effectLst/>
                <a:uLnTx/>
                <a:uFillTx/>
                <a:latin typeface="+mj-lt"/>
                <a:ea typeface="+mn-ea"/>
                <a:cs typeface="+mn-cs"/>
              </a:rPr>
              <a:t>were competitively employed since leaving high school. </a:t>
            </a:r>
          </a:p>
        </p:txBody>
      </p:sp>
    </p:spTree>
    <p:extLst>
      <p:ext uri="{BB962C8B-B14F-4D97-AF65-F5344CB8AC3E}">
        <p14:creationId xmlns:p14="http://schemas.microsoft.com/office/powerpoint/2010/main" val="167189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Stacked bar chart displays respondents by Ethnicity.  Each group is segmented by categories--Not Engaged, Some Other Employument, Enrolled in Other Postsecondary Education or Training, Competive Employment and Enrolled in Higher Education.  Each bar is segmented by Type of Ethnicity--Statewide, White, Hispanic, Black or African American, Asian, American Indian, Native Hawaian, andTwo or more races,  using varying blue shades.">
            <a:extLst>
              <a:ext uri="{FF2B5EF4-FFF2-40B4-BE49-F238E27FC236}">
                <a16:creationId xmlns:a16="http://schemas.microsoft.com/office/drawing/2014/main" id="{66EFF0D0-55BF-FBDB-2C88-805EC4EB1D09}"/>
              </a:ext>
            </a:extLst>
          </p:cNvPr>
          <p:cNvSpPr/>
          <p:nvPr/>
        </p:nvSpPr>
        <p:spPr>
          <a:xfrm>
            <a:off x="4508500" y="2006600"/>
            <a:ext cx="1746716"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Stacked bar chart showing distribution of respondents by type of disability across five categories: Not Engaged, Some other Employment, Enrolled in Other Postsecondary Education or Trainingand Enrolled in Higher Education.  Each bar is segmented with varying shades of blue and white representing Statewide, White, Hispanic/Latino, Black or African American, Asian, American Indian, Native Hawaian, and Two or more races. ">
            <a:extLst>
              <a:ext uri="{FF2B5EF4-FFF2-40B4-BE49-F238E27FC236}">
                <a16:creationId xmlns:a16="http://schemas.microsoft.com/office/drawing/2014/main" id="{9CA2B305-AF80-996B-402F-803CC3F4EB77}"/>
              </a:ext>
            </a:extLst>
          </p:cNvPr>
          <p:cNvPicPr>
            <a:picLocks noChangeAspect="1"/>
          </p:cNvPicPr>
          <p:nvPr/>
        </p:nvPicPr>
        <p:blipFill>
          <a:blip r:embed="rId2"/>
          <a:stretch>
            <a:fillRect/>
          </a:stretch>
        </p:blipFill>
        <p:spPr>
          <a:xfrm>
            <a:off x="3163041" y="114789"/>
            <a:ext cx="9028959" cy="6285521"/>
          </a:xfrm>
          <a:prstGeom prst="rect">
            <a:avLst/>
          </a:prstGeom>
        </p:spPr>
      </p:pic>
      <p:sp>
        <p:nvSpPr>
          <p:cNvPr id="4" name="Title 3">
            <a:extLst>
              <a:ext uri="{FF2B5EF4-FFF2-40B4-BE49-F238E27FC236}">
                <a16:creationId xmlns:a16="http://schemas.microsoft.com/office/drawing/2014/main" id="{567FA00E-B579-0D0A-46D1-A8BF3D5854AC}"/>
              </a:ext>
            </a:extLst>
          </p:cNvPr>
          <p:cNvSpPr txBox="1">
            <a:spLocks noGrp="1"/>
          </p:cNvSpPr>
          <p:nvPr>
            <p:ph type="title" idx="4294967295"/>
          </p:nvPr>
        </p:nvSpPr>
        <p:spPr>
          <a:xfrm>
            <a:off x="609600" y="1531481"/>
            <a:ext cx="5153258" cy="3477875"/>
          </a:xfrm>
          <a:prstGeom prst="rect">
            <a:avLst/>
          </a:prstGeom>
          <a:solidFill>
            <a:schemeClr val="bg1"/>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By Race/Ethnicity,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74%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of former students who were either Hispanic/Latino or American Indian/Alaska Native were engaged overall;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39% of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Hispanic/Latino and </a:t>
            </a: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39%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of American Indian/Alaska Native former students had enrolled </a:t>
            </a:r>
            <a:r>
              <a:rPr kumimoji="0" lang="en-US" sz="2000" b="0" i="0" u="none" strike="noStrike" kern="1200" cap="none" spc="0" normalizeH="0" baseline="0" noProof="0" dirty="0">
                <a:ln>
                  <a:noFill/>
                </a:ln>
                <a:solidFill>
                  <a:schemeClr val="tx1"/>
                </a:solidFill>
                <a:effectLst/>
                <a:uLnTx/>
                <a:uFillTx/>
                <a:latin typeface="+mj-lt"/>
                <a:ea typeface="+mn-ea"/>
                <a:cs typeface="+mn-cs"/>
              </a:rPr>
              <a:t>in higher education,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mn-ea"/>
                <a:cs typeface="+mn-cs"/>
              </a:rPr>
              <a:t>25% </a:t>
            </a:r>
            <a:r>
              <a:rPr kumimoji="0" lang="en-US" sz="2000" b="0" i="0" u="none" strike="noStrike" kern="1200" cap="none" spc="0" normalizeH="0" baseline="0" noProof="0" dirty="0">
                <a:ln>
                  <a:noFill/>
                </a:ln>
                <a:solidFill>
                  <a:schemeClr val="tx1"/>
                </a:solidFill>
                <a:effectLst/>
                <a:uLnTx/>
                <a:uFillTx/>
                <a:latin typeface="+mj-lt"/>
                <a:ea typeface="+mn-ea"/>
                <a:cs typeface="+mn-cs"/>
              </a:rPr>
              <a:t>of</a:t>
            </a:r>
            <a:r>
              <a:rPr kumimoji="0" lang="en-US" sz="2000" b="1" i="0" u="none" strike="noStrike" kern="1200" cap="none" spc="0" normalizeH="0" baseline="0" noProof="0" dirty="0">
                <a:ln>
                  <a:noFill/>
                </a:ln>
                <a:solidFill>
                  <a:srgbClr val="05065B"/>
                </a:solidFill>
                <a:effectLst/>
                <a:uLnTx/>
                <a:uFillTx/>
                <a:latin typeface="+mj-lt"/>
                <a:ea typeface="+mn-ea"/>
                <a:cs typeface="+mn-cs"/>
              </a:rPr>
              <a:t>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Hispanic/Latino </a:t>
            </a:r>
            <a:r>
              <a:rPr kumimoji="0" lang="en-US" sz="2000" b="0" i="0" u="none" strike="noStrike" kern="1200" cap="none" spc="0" normalizeH="0" baseline="0" noProof="0" dirty="0">
                <a:ln>
                  <a:noFill/>
                </a:ln>
                <a:solidFill>
                  <a:schemeClr val="tx1"/>
                </a:solidFill>
                <a:effectLst/>
                <a:uLnTx/>
                <a:uFillTx/>
                <a:latin typeface="+mj-lt"/>
                <a:ea typeface="+mn-ea"/>
                <a:cs typeface="+mn-cs"/>
              </a:rPr>
              <a:t>and </a:t>
            </a:r>
            <a:r>
              <a:rPr kumimoji="0" lang="en-US" sz="2000" b="1" i="0" u="none" strike="noStrike" kern="1200" cap="none" spc="0" normalizeH="0" baseline="0" noProof="0" dirty="0">
                <a:ln>
                  <a:noFill/>
                </a:ln>
                <a:solidFill>
                  <a:srgbClr val="05065B"/>
                </a:solidFill>
                <a:effectLst/>
                <a:uLnTx/>
                <a:uFillTx/>
                <a:latin typeface="+mj-lt"/>
                <a:ea typeface="+mn-ea"/>
                <a:cs typeface="+mn-cs"/>
              </a:rPr>
              <a:t>26% </a:t>
            </a:r>
            <a:r>
              <a:rPr kumimoji="0" lang="en-US" sz="2000" b="0" i="0" u="none" strike="noStrike" kern="1200" cap="none" spc="0" normalizeH="0" baseline="0" noProof="0" dirty="0">
                <a:ln>
                  <a:noFill/>
                </a:ln>
                <a:solidFill>
                  <a:schemeClr val="tx1"/>
                </a:solidFill>
                <a:effectLst/>
                <a:uLnTx/>
                <a:uFillTx/>
                <a:latin typeface="+mj-lt"/>
                <a:ea typeface="+mn-ea"/>
                <a:cs typeface="+mn-cs"/>
              </a:rPr>
              <a:t>of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American Indian/Alaska Native former students </a:t>
            </a:r>
            <a:r>
              <a:rPr kumimoji="0" lang="en-US" sz="2000" b="0" i="0" u="none" strike="noStrike" kern="1200" cap="none" spc="0" normalizeH="0" baseline="0" noProof="0" dirty="0">
                <a:ln>
                  <a:noFill/>
                </a:ln>
                <a:solidFill>
                  <a:schemeClr val="tx1"/>
                </a:solidFill>
                <a:effectLst/>
                <a:uLnTx/>
                <a:uFillTx/>
                <a:latin typeface="+mj-lt"/>
                <a:ea typeface="+mn-ea"/>
                <a:cs typeface="+mn-cs"/>
              </a:rPr>
              <a:t>were competitively employed after leaving high school. </a:t>
            </a:r>
          </a:p>
        </p:txBody>
      </p:sp>
    </p:spTree>
    <p:extLst>
      <p:ext uri="{BB962C8B-B14F-4D97-AF65-F5344CB8AC3E}">
        <p14:creationId xmlns:p14="http://schemas.microsoft.com/office/powerpoint/2010/main" val="153091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tacked bar chart displays respondents by Ethnicity.  Each group is segmented by categories--Not Engaged, Some Other Employument, Enrolled in Other Postsecondary Education or Training, Competive Employment and Enrolled in Higher Education.  Each bar is segmented by Gender--Statewide, Female, Male, and Other Gender,  using varying blue shades.">
            <a:extLst>
              <a:ext uri="{FF2B5EF4-FFF2-40B4-BE49-F238E27FC236}">
                <a16:creationId xmlns:a16="http://schemas.microsoft.com/office/drawing/2014/main" id="{364B8E41-6837-6FBA-4FB6-AC8A525E2DDF}"/>
              </a:ext>
            </a:extLst>
          </p:cNvPr>
          <p:cNvSpPr/>
          <p:nvPr/>
        </p:nvSpPr>
        <p:spPr>
          <a:xfrm>
            <a:off x="3810000" y="2057400"/>
            <a:ext cx="1866900" cy="901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tacked bar chart showing distribution of respondents by type of disability across five categories: Not Engaged, Some other Employment, Enrolled in Other Postsecondary Education or Trainingand Enrolled in Higher Education.  Each bar is segmented with varying shades of blue and white representing Statewide, Femal, Male, and  Other Gender. ">
            <a:extLst>
              <a:ext uri="{FF2B5EF4-FFF2-40B4-BE49-F238E27FC236}">
                <a16:creationId xmlns:a16="http://schemas.microsoft.com/office/drawing/2014/main" id="{51A97A40-C750-AA02-2D1C-412C81DC2D00}"/>
              </a:ext>
            </a:extLst>
          </p:cNvPr>
          <p:cNvPicPr>
            <a:picLocks noChangeAspect="1"/>
          </p:cNvPicPr>
          <p:nvPr/>
        </p:nvPicPr>
        <p:blipFill>
          <a:blip r:embed="rId3"/>
          <a:stretch>
            <a:fillRect/>
          </a:stretch>
        </p:blipFill>
        <p:spPr>
          <a:xfrm>
            <a:off x="3163041" y="168031"/>
            <a:ext cx="9028959" cy="6285521"/>
          </a:xfrm>
          <a:prstGeom prst="rect">
            <a:avLst/>
          </a:prstGeom>
        </p:spPr>
      </p:pic>
      <p:sp>
        <p:nvSpPr>
          <p:cNvPr id="5" name="Title 4">
            <a:extLst>
              <a:ext uri="{FF2B5EF4-FFF2-40B4-BE49-F238E27FC236}">
                <a16:creationId xmlns:a16="http://schemas.microsoft.com/office/drawing/2014/main" id="{CBC1C38C-0438-47F2-0C61-94BA1AECC62F}"/>
              </a:ext>
            </a:extLst>
          </p:cNvPr>
          <p:cNvSpPr txBox="1">
            <a:spLocks noGrp="1"/>
          </p:cNvSpPr>
          <p:nvPr>
            <p:ph type="title" idx="4294967295"/>
          </p:nvPr>
        </p:nvSpPr>
        <p:spPr>
          <a:xfrm>
            <a:off x="609600" y="1531481"/>
            <a:ext cx="5153258" cy="3477875"/>
          </a:xfrm>
          <a:prstGeom prst="rect">
            <a:avLst/>
          </a:prstGeom>
          <a:solidFill>
            <a:schemeClr val="bg1"/>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By Gender,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71% to 74%</a:t>
            </a:r>
            <a:r>
              <a:rPr kumimoji="0" lang="en-US" sz="2000" b="0"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 of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former students, regardless of gender, were engaged overall; </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mn-ea"/>
                <a:cs typeface="+mn-cs"/>
              </a:rPr>
              <a:t>41% of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former students who identified as Other Gender were enrolled in higher education,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38%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of former students who identified as mal,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5065B"/>
                </a:solidFill>
                <a:effectLst/>
                <a:uLnTx/>
                <a:uFillTx/>
                <a:latin typeface="+mj-lt"/>
                <a:ea typeface="Calibri" panose="020F0502020204030204" pitchFamily="34" charset="0"/>
                <a:cs typeface="Times New Roman" panose="02020603050405020304" pitchFamily="18" charset="0"/>
              </a:rPr>
              <a:t>33% </a:t>
            </a:r>
            <a:r>
              <a:rPr kumimoji="0" lang="en-US" sz="20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of former students identified as female </a:t>
            </a:r>
            <a:r>
              <a:rPr kumimoji="0" lang="en-US" sz="2000" b="0" i="0" u="none" strike="noStrike" kern="1200" cap="none" spc="0" normalizeH="0" baseline="0" noProof="0" dirty="0">
                <a:ln>
                  <a:noFill/>
                </a:ln>
                <a:solidFill>
                  <a:schemeClr val="tx1"/>
                </a:solidFill>
                <a:effectLst/>
                <a:uLnTx/>
                <a:uFillTx/>
                <a:latin typeface="+mj-lt"/>
                <a:ea typeface="+mn-ea"/>
                <a:cs typeface="+mn-cs"/>
              </a:rPr>
              <a:t>were competitively employed after leaving high school. </a:t>
            </a:r>
          </a:p>
        </p:txBody>
      </p:sp>
    </p:spTree>
    <p:extLst>
      <p:ext uri="{BB962C8B-B14F-4D97-AF65-F5344CB8AC3E}">
        <p14:creationId xmlns:p14="http://schemas.microsoft.com/office/powerpoint/2010/main" val="426519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F878-A88F-403C-8169-58735A607CC8}"/>
              </a:ext>
            </a:extLst>
          </p:cNvPr>
          <p:cNvSpPr>
            <a:spLocks noGrp="1"/>
          </p:cNvSpPr>
          <p:nvPr>
            <p:ph type="title"/>
          </p:nvPr>
        </p:nvSpPr>
        <p:spPr>
          <a:xfrm>
            <a:off x="1934307" y="234462"/>
            <a:ext cx="9906000" cy="1325563"/>
          </a:xfrm>
        </p:spPr>
        <p:txBody>
          <a:bodyPr/>
          <a:lstStyle/>
          <a:p>
            <a:r>
              <a:rPr lang="en-US" b="1" dirty="0"/>
              <a:t>Using PSO Data to Improve Transition Services</a:t>
            </a:r>
          </a:p>
        </p:txBody>
      </p:sp>
      <p:sp>
        <p:nvSpPr>
          <p:cNvPr id="3" name="Content Placeholder 2">
            <a:extLst>
              <a:ext uri="{FF2B5EF4-FFF2-40B4-BE49-F238E27FC236}">
                <a16:creationId xmlns:a16="http://schemas.microsoft.com/office/drawing/2014/main" id="{BE76B78B-BFDF-4E9D-B347-5E71FA670F1A}"/>
              </a:ext>
            </a:extLst>
          </p:cNvPr>
          <p:cNvSpPr>
            <a:spLocks noGrp="1"/>
          </p:cNvSpPr>
          <p:nvPr>
            <p:ph idx="1"/>
          </p:nvPr>
        </p:nvSpPr>
        <p:spPr>
          <a:xfrm>
            <a:off x="838199" y="1687079"/>
            <a:ext cx="10891345" cy="4673964"/>
          </a:xfrm>
        </p:spPr>
        <p:txBody>
          <a:bodyPr>
            <a:normAutofit/>
          </a:bodyPr>
          <a:lstStyle/>
          <a:p>
            <a:pPr marL="0" indent="0">
              <a:buNone/>
            </a:pPr>
            <a:r>
              <a:rPr lang="en-US" dirty="0"/>
              <a:t>Data Quality Questions to Consider </a:t>
            </a:r>
          </a:p>
          <a:p>
            <a:pPr marL="914400" lvl="1" indent="-457200">
              <a:buFont typeface="+mj-lt"/>
              <a:buAutoNum type="alphaLcPeriod"/>
            </a:pPr>
            <a:r>
              <a:rPr lang="en-US" dirty="0"/>
              <a:t>What was our response rate and was it better or worse than last year? </a:t>
            </a:r>
          </a:p>
          <a:p>
            <a:pPr marL="1371600" lvl="2" indent="-457200">
              <a:buFont typeface="+mj-lt"/>
              <a:buAutoNum type="alphaLcPeriod"/>
            </a:pPr>
            <a:r>
              <a:rPr lang="en-US" dirty="0"/>
              <a:t>Are interviewers making multiple attempts on multiple days and at different times to reach former students? </a:t>
            </a:r>
          </a:p>
          <a:p>
            <a:pPr marL="1371600" lvl="2" indent="-457200">
              <a:buFont typeface="+mj-lt"/>
              <a:buAutoNum type="alphaLcPeriod"/>
            </a:pPr>
            <a:r>
              <a:rPr lang="en-US" dirty="0"/>
              <a:t>Are interviewers conducting an </a:t>
            </a:r>
            <a:r>
              <a:rPr lang="en-US" i="1" u="sng" dirty="0"/>
              <a:t>optional</a:t>
            </a:r>
            <a:r>
              <a:rPr lang="en-US" dirty="0"/>
              <a:t> Exit Interview before the student leaves school? </a:t>
            </a:r>
          </a:p>
          <a:p>
            <a:pPr marL="914400" lvl="1" indent="-457200">
              <a:buFont typeface="+mj-lt"/>
              <a:buAutoNum type="alphaLcPeriod"/>
            </a:pPr>
            <a:r>
              <a:rPr lang="en-US" dirty="0"/>
              <a:t>How representative were respondents compared to total leavers? </a:t>
            </a:r>
          </a:p>
          <a:p>
            <a:pPr marL="1371600" lvl="2" indent="-457200">
              <a:buFont typeface="+mj-lt"/>
              <a:buAutoNum type="alphaLcPeriod"/>
            </a:pPr>
            <a:r>
              <a:rPr lang="en-US" dirty="0"/>
              <a:t>Which student group is not responding to the interview? </a:t>
            </a:r>
          </a:p>
          <a:p>
            <a:pPr marL="1371600" lvl="2" indent="-457200">
              <a:buFont typeface="+mj-lt"/>
              <a:buAutoNum type="alphaLcPeriod"/>
            </a:pPr>
            <a:r>
              <a:rPr lang="en-US" dirty="0"/>
              <a:t>How can we get students who dropout of school to respond to the Interview?</a:t>
            </a:r>
          </a:p>
          <a:p>
            <a:pPr marL="1371600" lvl="2" indent="-457200">
              <a:buFont typeface="+mj-lt"/>
              <a:buAutoNum type="alphaLcPeriod"/>
            </a:pPr>
            <a:r>
              <a:rPr lang="en-US" dirty="0"/>
              <a:t>Are we getting multiple forms of contact information? </a:t>
            </a:r>
          </a:p>
          <a:p>
            <a:pPr marL="914400" lvl="1" indent="-457200">
              <a:buFont typeface="+mj-lt"/>
              <a:buAutoNum type="alphaLcPeriod"/>
            </a:pPr>
            <a:r>
              <a:rPr lang="en-US" dirty="0"/>
              <a:t>When do we tell students and families about the Follow-Up interview? </a:t>
            </a:r>
          </a:p>
          <a:p>
            <a:pPr marL="914400" lvl="1" indent="-457200">
              <a:buFont typeface="+mj-lt"/>
              <a:buAutoNum type="alphaLcPeriod"/>
            </a:pPr>
            <a:r>
              <a:rPr lang="en-US" dirty="0"/>
              <a:t>Who conducts the interviews and are they trained in the interview process? </a:t>
            </a:r>
          </a:p>
          <a:p>
            <a:pPr marL="914400" lvl="1" indent="-457200">
              <a:buFont typeface="+mj-lt"/>
              <a:buAutoNum type="alphaLcPeriod"/>
            </a:pPr>
            <a:r>
              <a:rPr lang="en-US" dirty="0"/>
              <a:t>How can we improve data quality? </a:t>
            </a:r>
          </a:p>
          <a:p>
            <a:endParaRPr lang="en-US" dirty="0"/>
          </a:p>
        </p:txBody>
      </p:sp>
    </p:spTree>
    <p:extLst>
      <p:ext uri="{BB962C8B-B14F-4D97-AF65-F5344CB8AC3E}">
        <p14:creationId xmlns:p14="http://schemas.microsoft.com/office/powerpoint/2010/main" val="25808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775D-1B59-4259-B92E-B6FF454F1283}"/>
              </a:ext>
            </a:extLst>
          </p:cNvPr>
          <p:cNvSpPr>
            <a:spLocks noGrp="1"/>
          </p:cNvSpPr>
          <p:nvPr>
            <p:ph type="title"/>
          </p:nvPr>
        </p:nvSpPr>
        <p:spPr>
          <a:xfrm>
            <a:off x="1676400" y="0"/>
            <a:ext cx="10515600" cy="1325563"/>
          </a:xfrm>
        </p:spPr>
        <p:txBody>
          <a:bodyPr/>
          <a:lstStyle/>
          <a:p>
            <a:r>
              <a:rPr lang="en-US" b="1" dirty="0"/>
              <a:t>Using PSO Data to Improve Transition Services</a:t>
            </a:r>
          </a:p>
        </p:txBody>
      </p:sp>
      <p:sp>
        <p:nvSpPr>
          <p:cNvPr id="3" name="Content Placeholder 2">
            <a:extLst>
              <a:ext uri="{FF2B5EF4-FFF2-40B4-BE49-F238E27FC236}">
                <a16:creationId xmlns:a16="http://schemas.microsoft.com/office/drawing/2014/main" id="{08A831A2-4693-4E4D-B7DB-DE1A757262F6}"/>
              </a:ext>
            </a:extLst>
          </p:cNvPr>
          <p:cNvSpPr>
            <a:spLocks noGrp="1"/>
          </p:cNvSpPr>
          <p:nvPr>
            <p:ph idx="1"/>
          </p:nvPr>
        </p:nvSpPr>
        <p:spPr>
          <a:xfrm>
            <a:off x="856672" y="1539298"/>
            <a:ext cx="10515600" cy="4351338"/>
          </a:xfrm>
        </p:spPr>
        <p:txBody>
          <a:bodyPr/>
          <a:lstStyle/>
          <a:p>
            <a:pPr marL="0" indent="0">
              <a:buNone/>
            </a:pPr>
            <a:r>
              <a:rPr lang="en-US" dirty="0"/>
              <a:t>Questions to Ask about Outcomes</a:t>
            </a:r>
          </a:p>
          <a:p>
            <a:pPr marL="914400" lvl="1" indent="-457200">
              <a:buFont typeface="+mj-lt"/>
              <a:buAutoNum type="alphaLcPeriod"/>
            </a:pPr>
            <a:r>
              <a:rPr lang="en-US" dirty="0"/>
              <a:t>How do outcomes this year compare to previous years? </a:t>
            </a:r>
          </a:p>
          <a:p>
            <a:pPr marL="914400" lvl="1" indent="-457200">
              <a:buFont typeface="+mj-lt"/>
              <a:buAutoNum type="alphaLcPeriod"/>
            </a:pPr>
            <a:r>
              <a:rPr lang="en-US" dirty="0"/>
              <a:t>Which student groups are engaged/not engaged? </a:t>
            </a:r>
          </a:p>
          <a:p>
            <a:pPr marL="1371600" lvl="2" indent="-457200">
              <a:buFont typeface="+mj-lt"/>
              <a:buAutoNum type="alphaLcPeriod"/>
            </a:pPr>
            <a:r>
              <a:rPr lang="en-US" dirty="0"/>
              <a:t>Why and why not – what influences engagement of our students? </a:t>
            </a:r>
          </a:p>
          <a:p>
            <a:pPr marL="914400" lvl="1" indent="-457200">
              <a:buFont typeface="+mj-lt"/>
              <a:buAutoNum type="alphaLcPeriod"/>
            </a:pPr>
            <a:r>
              <a:rPr lang="en-US" dirty="0"/>
              <a:t>How do we provide transition services for all students who receive special education services? </a:t>
            </a:r>
          </a:p>
          <a:p>
            <a:pPr marL="914400" lvl="1" indent="-457200">
              <a:buFont typeface="+mj-lt"/>
              <a:buAutoNum type="alphaLcPeriod"/>
            </a:pPr>
            <a:r>
              <a:rPr lang="en-US" dirty="0"/>
              <a:t>Are we implementing the strategies that have been shown to predict  post-school success? </a:t>
            </a:r>
          </a:p>
          <a:p>
            <a:pPr marL="1371600" lvl="2" indent="-457200">
              <a:buFont typeface="+mj-lt"/>
              <a:buAutoNum type="alphaLcPeriod"/>
            </a:pPr>
            <a:r>
              <a:rPr lang="en-US" dirty="0"/>
              <a:t>Are our students enrolled in career and technical education? </a:t>
            </a:r>
          </a:p>
          <a:p>
            <a:pPr marL="1371600" lvl="2" indent="-457200">
              <a:buFont typeface="+mj-lt"/>
              <a:buAutoNum type="alphaLcPeriod"/>
            </a:pPr>
            <a:r>
              <a:rPr lang="en-US" dirty="0"/>
              <a:t>Are our students participating in Pre-Employment Transition Services? </a:t>
            </a:r>
          </a:p>
          <a:p>
            <a:pPr marL="1371600" lvl="2" indent="-457200">
              <a:buFont typeface="+mj-lt"/>
              <a:buAutoNum type="alphaLcPeriod"/>
            </a:pPr>
            <a:r>
              <a:rPr lang="en-US" dirty="0"/>
              <a:t>How do we provide work-based learning opportunities? </a:t>
            </a:r>
          </a:p>
          <a:p>
            <a:endParaRPr lang="en-US" dirty="0"/>
          </a:p>
        </p:txBody>
      </p:sp>
    </p:spTree>
    <p:extLst>
      <p:ext uri="{BB962C8B-B14F-4D97-AF65-F5344CB8AC3E}">
        <p14:creationId xmlns:p14="http://schemas.microsoft.com/office/powerpoint/2010/main" val="180260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1C4D-D0E8-377B-B753-E588795EEC2F}"/>
              </a:ext>
            </a:extLst>
          </p:cNvPr>
          <p:cNvSpPr>
            <a:spLocks noGrp="1"/>
          </p:cNvSpPr>
          <p:nvPr>
            <p:ph type="title"/>
          </p:nvPr>
        </p:nvSpPr>
        <p:spPr>
          <a:xfrm>
            <a:off x="1914524" y="365125"/>
            <a:ext cx="9439275" cy="1325563"/>
          </a:xfrm>
        </p:spPr>
        <p:txBody>
          <a:bodyPr/>
          <a:lstStyle/>
          <a:p>
            <a:r>
              <a:rPr lang="en-US" dirty="0"/>
              <a:t>Oregon’s One Year Follow-Up Interview</a:t>
            </a:r>
          </a:p>
        </p:txBody>
      </p:sp>
      <p:sp>
        <p:nvSpPr>
          <p:cNvPr id="3" name="Content Placeholder 2">
            <a:extLst>
              <a:ext uri="{FF2B5EF4-FFF2-40B4-BE49-F238E27FC236}">
                <a16:creationId xmlns:a16="http://schemas.microsoft.com/office/drawing/2014/main" id="{C9756597-6D37-20AF-373B-B5CB31F41E9B}"/>
              </a:ext>
            </a:extLst>
          </p:cNvPr>
          <p:cNvSpPr>
            <a:spLocks noGrp="1"/>
          </p:cNvSpPr>
          <p:nvPr>
            <p:ph idx="1"/>
          </p:nvPr>
        </p:nvSpPr>
        <p:spPr/>
        <p:txBody>
          <a:bodyPr/>
          <a:lstStyle/>
          <a:p>
            <a:r>
              <a:rPr lang="en-US" dirty="0"/>
              <a:t>Students who had an IEP in effect when they left secondary school are contacted one year later to learn whether they went to an education or training program or worked since leaving school. </a:t>
            </a:r>
          </a:p>
          <a:p>
            <a:r>
              <a:rPr lang="en-US" dirty="0"/>
              <a:t>These data must be collected for all students. </a:t>
            </a:r>
          </a:p>
          <a:p>
            <a:r>
              <a:rPr lang="en-US" dirty="0"/>
              <a:t>Learning what students did after leaving secondary school helps identify what is and is not working of students. </a:t>
            </a:r>
          </a:p>
        </p:txBody>
      </p:sp>
    </p:spTree>
    <p:extLst>
      <p:ext uri="{BB962C8B-B14F-4D97-AF65-F5344CB8AC3E}">
        <p14:creationId xmlns:p14="http://schemas.microsoft.com/office/powerpoint/2010/main" val="383879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B691-A04A-46B1-9E0A-25ACE39ECC86}"/>
              </a:ext>
            </a:extLst>
          </p:cNvPr>
          <p:cNvSpPr>
            <a:spLocks noGrp="1"/>
          </p:cNvSpPr>
          <p:nvPr>
            <p:ph type="title" idx="4294967295"/>
          </p:nvPr>
        </p:nvSpPr>
        <p:spPr>
          <a:xfrm>
            <a:off x="484188" y="1701800"/>
            <a:ext cx="7369175" cy="4148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mn-lt"/>
                <a:ea typeface="+mn-ea"/>
                <a:cs typeface="+mn-cs"/>
              </a:rPr>
              <a:t>Districts can access their PSO through the SPR&amp;I system </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mn-lt"/>
                <a:ea typeface="+mn-ea"/>
                <a:cs typeface="+mn-cs"/>
              </a:rPr>
              <a:t>Student List Review will be available April 16, 2026</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mn-lt"/>
                <a:ea typeface="+mn-ea"/>
                <a:cs typeface="+mn-cs"/>
              </a:rPr>
              <a:t>PSO App 2.0 </a:t>
            </a: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mn-lt"/>
                <a:ea typeface="+mn-ea"/>
                <a:cs typeface="+mn-cs"/>
              </a:rPr>
              <a:t>Opens first Thursday in June – 6/4/26</a:t>
            </a: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mn-lt"/>
                <a:ea typeface="+mn-ea"/>
                <a:cs typeface="+mn-cs"/>
              </a:rPr>
              <a:t>Closes last Monday in September – 9/28/26</a:t>
            </a:r>
          </a:p>
        </p:txBody>
      </p:sp>
      <p:pic>
        <p:nvPicPr>
          <p:cNvPr id="2" name="Picture 1">
            <a:extLst>
              <a:ext uri="{FF2B5EF4-FFF2-40B4-BE49-F238E27FC236}">
                <a16:creationId xmlns:a16="http://schemas.microsoft.com/office/drawing/2014/main" id="{24304CA2-CF39-1845-907E-7B5B356F3F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25377" y="2045677"/>
            <a:ext cx="3766623" cy="3266490"/>
          </a:xfrm>
          <a:prstGeom prst="rect">
            <a:avLst/>
          </a:prstGeom>
        </p:spPr>
      </p:pic>
    </p:spTree>
    <p:extLst>
      <p:ext uri="{BB962C8B-B14F-4D97-AF65-F5344CB8AC3E}">
        <p14:creationId xmlns:p14="http://schemas.microsoft.com/office/powerpoint/2010/main" val="144698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showing a computer desktop with two open windows side by side: a PDF document viewer on the left displaying a single-page document with text and logos, and a PowerPoint presentation on the right with a blank slide titled &quot;Click to add title.&quot; &#10;&#10;">
            <a:extLst>
              <a:ext uri="{FF2B5EF4-FFF2-40B4-BE49-F238E27FC236}">
                <a16:creationId xmlns:a16="http://schemas.microsoft.com/office/drawing/2014/main" id="{48024AC8-E108-F75E-64F5-548EBFBA7F7E}"/>
              </a:ext>
            </a:extLst>
          </p:cNvPr>
          <p:cNvPicPr>
            <a:picLocks noChangeAspect="1"/>
          </p:cNvPicPr>
          <p:nvPr/>
        </p:nvPicPr>
        <p:blipFill rotWithShape="1">
          <a:blip r:embed="rId3"/>
          <a:srcRect l="20991" t="33177" r="69430" b="22245"/>
          <a:stretch/>
        </p:blipFill>
        <p:spPr>
          <a:xfrm>
            <a:off x="6754472" y="568428"/>
            <a:ext cx="3180080" cy="44399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Screenshot showing a computer desktop with two open windows side by side: a PDF viewer displaying a document and a PowerPoint presentation in editing mode. &#10;&#10;">
            <a:extLst>
              <a:ext uri="{FF2B5EF4-FFF2-40B4-BE49-F238E27FC236}">
                <a16:creationId xmlns:a16="http://schemas.microsoft.com/office/drawing/2014/main" id="{5EDBB348-8065-B792-B0FF-F52DC024DD21}"/>
              </a:ext>
            </a:extLst>
          </p:cNvPr>
          <p:cNvPicPr>
            <a:picLocks noChangeAspect="1"/>
          </p:cNvPicPr>
          <p:nvPr/>
        </p:nvPicPr>
        <p:blipFill rotWithShape="1">
          <a:blip r:embed="rId4"/>
          <a:srcRect l="21115" t="33038" r="68277" b="21404"/>
          <a:stretch/>
        </p:blipFill>
        <p:spPr>
          <a:xfrm>
            <a:off x="8451369" y="1620901"/>
            <a:ext cx="3379810" cy="43538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0CBEF685-66BD-6194-44C7-DC57FBEF9B2A}"/>
              </a:ext>
            </a:extLst>
          </p:cNvPr>
          <p:cNvSpPr>
            <a:spLocks noGrp="1"/>
          </p:cNvSpPr>
          <p:nvPr>
            <p:ph type="title"/>
          </p:nvPr>
        </p:nvSpPr>
        <p:spPr>
          <a:xfrm>
            <a:off x="2103120" y="365125"/>
            <a:ext cx="4409440" cy="1325563"/>
          </a:xfrm>
        </p:spPr>
        <p:txBody>
          <a:bodyPr/>
          <a:lstStyle/>
          <a:p>
            <a:r>
              <a:rPr lang="en-US" b="1" dirty="0"/>
              <a:t>Resources</a:t>
            </a:r>
            <a:r>
              <a:rPr lang="en-US" dirty="0"/>
              <a:t>: </a:t>
            </a:r>
          </a:p>
        </p:txBody>
      </p:sp>
      <p:sp>
        <p:nvSpPr>
          <p:cNvPr id="3" name="Content Placeholder 2">
            <a:extLst>
              <a:ext uri="{FF2B5EF4-FFF2-40B4-BE49-F238E27FC236}">
                <a16:creationId xmlns:a16="http://schemas.microsoft.com/office/drawing/2014/main" id="{C106E937-83C5-DDFB-8832-28DF99DBA243}"/>
              </a:ext>
            </a:extLst>
          </p:cNvPr>
          <p:cNvSpPr>
            <a:spLocks noGrp="1"/>
          </p:cNvSpPr>
          <p:nvPr>
            <p:ph idx="1"/>
          </p:nvPr>
        </p:nvSpPr>
        <p:spPr>
          <a:xfrm>
            <a:off x="360820" y="1825624"/>
            <a:ext cx="6044883" cy="4353877"/>
          </a:xfrm>
        </p:spPr>
        <p:txBody>
          <a:bodyPr>
            <a:normAutofit lnSpcReduction="10000"/>
          </a:bodyPr>
          <a:lstStyle/>
          <a:p>
            <a:r>
              <a:rPr lang="en-US" dirty="0"/>
              <a:t>For all PSO resources, visit the Oregon Transition Education (OTE) website: </a:t>
            </a:r>
            <a:r>
              <a:rPr lang="en-US" dirty="0">
                <a:solidFill>
                  <a:srgbClr val="0563C1"/>
                </a:solidFill>
                <a:hlinkClick r:id="rId5">
                  <a:extLst>
                    <a:ext uri="{A12FA001-AC4F-418D-AE19-62706E023703}">
                      <ahyp:hlinkClr xmlns:ahyp="http://schemas.microsoft.com/office/drawing/2018/hyperlinkcolor" val="tx"/>
                    </a:ext>
                  </a:extLst>
                </a:hlinkClick>
              </a:rPr>
              <a:t>https://transitionoregon.org</a:t>
            </a:r>
            <a:endParaRPr lang="en-US" dirty="0"/>
          </a:p>
          <a:p>
            <a:r>
              <a:rPr lang="en-US" dirty="0"/>
              <a:t>1-Pagers: </a:t>
            </a:r>
          </a:p>
          <a:p>
            <a:pPr lvl="1"/>
            <a:r>
              <a:rPr lang="en-US" dirty="0"/>
              <a:t>Identify Your Post-School Outcomes Team</a:t>
            </a:r>
          </a:p>
          <a:p>
            <a:pPr lvl="1"/>
            <a:r>
              <a:rPr lang="en-US" dirty="0"/>
              <a:t>Process for Follow-Up Student List Review</a:t>
            </a:r>
          </a:p>
          <a:p>
            <a:pPr lvl="1"/>
            <a:r>
              <a:rPr lang="en-US" dirty="0"/>
              <a:t>What is Consent?/What is a Refusal?</a:t>
            </a:r>
          </a:p>
          <a:p>
            <a:pPr lvl="1"/>
            <a:r>
              <a:rPr lang="en-US" dirty="0"/>
              <a:t>Understanding Follow-Up Interview Dates</a:t>
            </a:r>
          </a:p>
          <a:p>
            <a:pPr lvl="1"/>
            <a:r>
              <a:rPr lang="en-US" dirty="0"/>
              <a:t>Advantages of the Exit Interview</a:t>
            </a:r>
          </a:p>
          <a:p>
            <a:r>
              <a:rPr lang="en-US" dirty="0"/>
              <a:t>Watch for Just-In-Time videos to accompany the 1-page resources</a:t>
            </a:r>
          </a:p>
        </p:txBody>
      </p:sp>
    </p:spTree>
    <p:extLst>
      <p:ext uri="{BB962C8B-B14F-4D97-AF65-F5344CB8AC3E}">
        <p14:creationId xmlns:p14="http://schemas.microsoft.com/office/powerpoint/2010/main" val="259164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04CE04-BF30-9FA3-CCFE-B79D3811C9BA}"/>
              </a:ext>
            </a:extLst>
          </p:cNvPr>
          <p:cNvGraphicFramePr>
            <a:graphicFrameLocks noGrp="1"/>
          </p:cNvGraphicFramePr>
          <p:nvPr>
            <p:extLst>
              <p:ext uri="{D42A27DB-BD31-4B8C-83A1-F6EECF244321}">
                <p14:modId xmlns:p14="http://schemas.microsoft.com/office/powerpoint/2010/main" val="3354822889"/>
              </p:ext>
            </p:extLst>
          </p:nvPr>
        </p:nvGraphicFramePr>
        <p:xfrm>
          <a:off x="1202532" y="695706"/>
          <a:ext cx="10989468" cy="6269419"/>
        </p:xfrm>
        <a:graphic>
          <a:graphicData uri="http://schemas.openxmlformats.org/drawingml/2006/table">
            <a:tbl>
              <a:tblPr firstRow="1"/>
              <a:tblGrid>
                <a:gridCol w="2794965">
                  <a:extLst>
                    <a:ext uri="{9D8B030D-6E8A-4147-A177-3AD203B41FA5}">
                      <a16:colId xmlns:a16="http://schemas.microsoft.com/office/drawing/2014/main" val="2300633399"/>
                    </a:ext>
                  </a:extLst>
                </a:gridCol>
                <a:gridCol w="2941692">
                  <a:extLst>
                    <a:ext uri="{9D8B030D-6E8A-4147-A177-3AD203B41FA5}">
                      <a16:colId xmlns:a16="http://schemas.microsoft.com/office/drawing/2014/main" val="2246069061"/>
                    </a:ext>
                  </a:extLst>
                </a:gridCol>
                <a:gridCol w="2745525">
                  <a:extLst>
                    <a:ext uri="{9D8B030D-6E8A-4147-A177-3AD203B41FA5}">
                      <a16:colId xmlns:a16="http://schemas.microsoft.com/office/drawing/2014/main" val="722882517"/>
                    </a:ext>
                  </a:extLst>
                </a:gridCol>
                <a:gridCol w="2374420">
                  <a:extLst>
                    <a:ext uri="{9D8B030D-6E8A-4147-A177-3AD203B41FA5}">
                      <a16:colId xmlns:a16="http://schemas.microsoft.com/office/drawing/2014/main" val="813776697"/>
                    </a:ext>
                  </a:extLst>
                </a:gridCol>
                <a:gridCol w="132866">
                  <a:extLst>
                    <a:ext uri="{9D8B030D-6E8A-4147-A177-3AD203B41FA5}">
                      <a16:colId xmlns:a16="http://schemas.microsoft.com/office/drawing/2014/main" val="2005124191"/>
                    </a:ext>
                  </a:extLst>
                </a:gridCol>
              </a:tblGrid>
              <a:tr h="630195">
                <a:tc>
                  <a:txBody>
                    <a:bodyPr/>
                    <a:lstStyle/>
                    <a:p>
                      <a:pPr marL="0" marR="0" algn="ctr" rtl="0" fontAlgn="t">
                        <a:lnSpc>
                          <a:spcPct val="120000"/>
                        </a:lnSpc>
                        <a:buNone/>
                      </a:pPr>
                      <a:r>
                        <a:rPr lang="en-US" sz="1800" b="1" dirty="0">
                          <a:solidFill>
                            <a:schemeClr val="bg1"/>
                          </a:solidFill>
                          <a:effectLst/>
                          <a:latin typeface="Calibri" panose="020F0502020204030204" pitchFamily="34" charset="0"/>
                        </a:rPr>
                        <a:t>Date/Time</a:t>
                      </a:r>
                      <a:r>
                        <a:rPr lang="en-US" sz="1800" dirty="0">
                          <a:solidFill>
                            <a:schemeClr val="bg1"/>
                          </a:solidFill>
                          <a:effectLst/>
                          <a:latin typeface="Calibri" panose="020F0502020204030204" pitchFamily="34" charset="0"/>
                        </a:rPr>
                        <a:t> of Live Events</a:t>
                      </a:r>
                    </a:p>
                    <a:p>
                      <a:pPr marL="0" marR="0" algn="ctr" rtl="0" fontAlgn="t">
                        <a:lnSpc>
                          <a:spcPct val="120000"/>
                        </a:lnSpc>
                        <a:buNone/>
                      </a:pPr>
                      <a:r>
                        <a:rPr lang="en-US" sz="1800" b="1" dirty="0">
                          <a:solidFill>
                            <a:schemeClr val="bg1"/>
                          </a:solidFill>
                          <a:effectLst/>
                          <a:latin typeface="Calibri" panose="020F0502020204030204" pitchFamily="34" charset="0"/>
                        </a:rPr>
                        <a:t>Title</a:t>
                      </a:r>
                      <a:endParaRPr lang="en-US" sz="1800" dirty="0">
                        <a:solidFill>
                          <a:schemeClr val="bg1"/>
                        </a:solidFill>
                        <a:effectLst/>
                        <a:latin typeface="Calibri" panose="020F0502020204030204" pitchFamily="34" charset="0"/>
                      </a:endParaRPr>
                    </a:p>
                  </a:txBody>
                  <a:tcPr marL="49103" marR="49103"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marL="0" marR="0" algn="ctr" rtl="0" fontAlgn="t">
                        <a:lnSpc>
                          <a:spcPct val="120000"/>
                        </a:lnSpc>
                        <a:buNone/>
                      </a:pPr>
                      <a:r>
                        <a:rPr lang="en-US" sz="1800" b="1" dirty="0">
                          <a:solidFill>
                            <a:schemeClr val="bg1"/>
                          </a:solidFill>
                          <a:effectLst/>
                          <a:latin typeface="Calibri" panose="020F0502020204030204" pitchFamily="34" charset="0"/>
                        </a:rPr>
                        <a:t>Audience</a:t>
                      </a:r>
                      <a:endParaRPr lang="en-US" sz="1800" dirty="0">
                        <a:solidFill>
                          <a:schemeClr val="bg1"/>
                        </a:solidFill>
                        <a:effectLst/>
                        <a:latin typeface="Calibri" panose="020F0502020204030204" pitchFamily="34" charset="0"/>
                      </a:endParaRPr>
                    </a:p>
                  </a:txBody>
                  <a:tcPr marL="49103" marR="49103" marT="0" marB="0">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marL="0" marR="0" algn="ctr" rtl="0" fontAlgn="t">
                        <a:lnSpc>
                          <a:spcPct val="120000"/>
                        </a:lnSpc>
                        <a:buNone/>
                      </a:pPr>
                      <a:r>
                        <a:rPr lang="en-US" sz="1800" b="1" dirty="0">
                          <a:solidFill>
                            <a:schemeClr val="bg1"/>
                          </a:solidFill>
                          <a:effectLst/>
                          <a:latin typeface="Calibri" panose="020F0502020204030204" pitchFamily="34" charset="0"/>
                        </a:rPr>
                        <a:t>Objective</a:t>
                      </a:r>
                      <a:endParaRPr lang="en-US" sz="1800" dirty="0">
                        <a:solidFill>
                          <a:schemeClr val="bg1"/>
                        </a:solidFill>
                        <a:effectLst/>
                        <a:latin typeface="Calibri" panose="020F0502020204030204" pitchFamily="34" charset="0"/>
                      </a:endParaRPr>
                    </a:p>
                  </a:txBody>
                  <a:tcPr marL="49103" marR="49103" marT="0" marB="0">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marL="0" marR="0" algn="ctr" rtl="0" fontAlgn="t">
                        <a:lnSpc>
                          <a:spcPct val="120000"/>
                        </a:lnSpc>
                        <a:buNone/>
                      </a:pPr>
                      <a:r>
                        <a:rPr lang="en-US" sz="1800" b="1" dirty="0">
                          <a:solidFill>
                            <a:schemeClr val="bg1"/>
                          </a:solidFill>
                          <a:effectLst/>
                          <a:latin typeface="Calibri" panose="020F0502020204030204" pitchFamily="34" charset="0"/>
                        </a:rPr>
                        <a:t>Mode</a:t>
                      </a:r>
                      <a:endParaRPr lang="en-US" sz="1800" dirty="0">
                        <a:solidFill>
                          <a:schemeClr val="bg1"/>
                        </a:solidFill>
                        <a:effectLst/>
                        <a:latin typeface="Calibri" panose="020F0502020204030204" pitchFamily="34" charset="0"/>
                      </a:endParaRPr>
                    </a:p>
                  </a:txBody>
                  <a:tcPr marL="49103" marR="49103" marT="0" marB="0">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156082"/>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53875456"/>
                  </a:ext>
                </a:extLst>
              </a:tr>
              <a:tr h="630195">
                <a:tc>
                  <a:txBody>
                    <a:bodyPr/>
                    <a:lstStyle/>
                    <a:p>
                      <a:pPr marL="0" marR="0" rtl="0" fontAlgn="t">
                        <a:lnSpc>
                          <a:spcPct val="120000"/>
                        </a:lnSpc>
                        <a:buNone/>
                      </a:pPr>
                      <a:r>
                        <a:rPr lang="en-US" sz="1200" b="1" dirty="0">
                          <a:solidFill>
                            <a:srgbClr val="000000"/>
                          </a:solidFill>
                          <a:effectLst/>
                          <a:latin typeface="Calibri" panose="020F0502020204030204" pitchFamily="34" charset="0"/>
                        </a:rPr>
                        <a:t>February 20, 2026</a:t>
                      </a:r>
                      <a:endParaRPr lang="en-US" sz="1200" dirty="0">
                        <a:solidFill>
                          <a:srgbClr val="000000"/>
                        </a:solidFill>
                        <a:effectLst/>
                        <a:latin typeface="Calibri" panose="020F0502020204030204" pitchFamily="34" charset="0"/>
                      </a:endParaRPr>
                    </a:p>
                    <a:p>
                      <a:pPr marL="0" marR="0" rtl="0" fontAlgn="t">
                        <a:lnSpc>
                          <a:spcPct val="120000"/>
                        </a:lnSpc>
                        <a:buNone/>
                      </a:pPr>
                      <a:r>
                        <a:rPr lang="en-US" sz="1200" i="1" dirty="0">
                          <a:solidFill>
                            <a:srgbClr val="000000"/>
                          </a:solidFill>
                          <a:effectLst/>
                          <a:latin typeface="Calibri" panose="020F0502020204030204" pitchFamily="34" charset="0"/>
                        </a:rPr>
                        <a:t>The Results are In: PSO Results from 2025</a:t>
                      </a:r>
                      <a:endParaRPr lang="en-US" sz="1200" dirty="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228600" marR="0" rtl="0" fontAlgn="t">
                        <a:buFont typeface="Arial" panose="020B0604020202020204" pitchFamily="34" charset="0"/>
                        <a:buChar char="•"/>
                      </a:pPr>
                      <a:r>
                        <a:rPr lang="en-US" sz="1200" dirty="0">
                          <a:solidFill>
                            <a:srgbClr val="000000"/>
                          </a:solidFill>
                          <a:effectLst/>
                          <a:latin typeface="Calibri" panose="020F0502020204030204" pitchFamily="34" charset="0"/>
                        </a:rPr>
                        <a:t>All Interested Parties</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rtl="0" fontAlgn="t">
                        <a:lnSpc>
                          <a:spcPct val="120000"/>
                        </a:lnSpc>
                        <a:buNone/>
                      </a:pPr>
                      <a:r>
                        <a:rPr lang="en-US" sz="1200" dirty="0">
                          <a:solidFill>
                            <a:srgbClr val="000000"/>
                          </a:solidFill>
                          <a:effectLst/>
                          <a:latin typeface="Calibri" panose="020F0502020204030204" pitchFamily="34" charset="0"/>
                        </a:rPr>
                        <a:t>To share results from students who exited school in 2023-24 school year</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83185" rtl="0" fontAlgn="t">
                        <a:lnSpc>
                          <a:spcPct val="120000"/>
                        </a:lnSpc>
                        <a:buNone/>
                      </a:pPr>
                      <a:r>
                        <a:rPr lang="en-US" sz="1200">
                          <a:solidFill>
                            <a:srgbClr val="000000"/>
                          </a:solidFill>
                          <a:effectLst/>
                          <a:latin typeface="Calibri" panose="020F0502020204030204" pitchFamily="34" charset="0"/>
                        </a:rPr>
                        <a:t>Recorded only</a:t>
                      </a:r>
                    </a:p>
                    <a:p>
                      <a:pPr marL="0" marR="83185" rtl="0" fontAlgn="t">
                        <a:lnSpc>
                          <a:spcPct val="120000"/>
                        </a:lnSpc>
                        <a:buNone/>
                      </a:pPr>
                      <a:r>
                        <a:rPr lang="en-US" sz="1200">
                          <a:solidFill>
                            <a:srgbClr val="000000"/>
                          </a:solidFill>
                          <a:effectLst/>
                          <a:latin typeface="Calibri" panose="020F0502020204030204" pitchFamily="34" charset="0"/>
                        </a:rPr>
                        <a:t>Posted on </a:t>
                      </a:r>
                      <a:r>
                        <a:rPr lang="en-US" sz="1200" u="sng">
                          <a:solidFill>
                            <a:srgbClr val="467886"/>
                          </a:solidFill>
                          <a:effectLst/>
                          <a:latin typeface="Calibri" panose="020F0502020204030204" pitchFamily="34" charset="0"/>
                          <a:hlinkClick r:id="rId3"/>
                        </a:rPr>
                        <a:t>www.Transitionoregon.org</a:t>
                      </a:r>
                      <a:endParaRPr lang="en-US" sz="120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70821840"/>
                  </a:ext>
                </a:extLst>
              </a:tr>
              <a:tr h="485139">
                <a:tc>
                  <a:txBody>
                    <a:bodyPr/>
                    <a:lstStyle/>
                    <a:p>
                      <a:pPr marL="0" marR="0" rtl="0" fontAlgn="t">
                        <a:lnSpc>
                          <a:spcPct val="120000"/>
                        </a:lnSpc>
                        <a:buNone/>
                      </a:pPr>
                      <a:r>
                        <a:rPr lang="en-US" sz="1200" b="1" dirty="0">
                          <a:solidFill>
                            <a:srgbClr val="000000"/>
                          </a:solidFill>
                          <a:effectLst/>
                          <a:latin typeface="Calibri" panose="020F0502020204030204" pitchFamily="34" charset="0"/>
                        </a:rPr>
                        <a:t>March – OSTC</a:t>
                      </a:r>
                      <a:endParaRPr lang="en-US" sz="1200" dirty="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gridSpan="2">
                  <a:txBody>
                    <a:bodyPr/>
                    <a:lstStyle/>
                    <a:p>
                      <a:pPr marL="228600" marR="0" rtl="0" fontAlgn="t">
                        <a:buFont typeface="Arial" panose="020B0604020202020204" pitchFamily="34" charset="0"/>
                        <a:buChar char="•"/>
                      </a:pPr>
                      <a:r>
                        <a:rPr lang="en-US" sz="1200" dirty="0">
                          <a:solidFill>
                            <a:srgbClr val="000000"/>
                          </a:solidFill>
                          <a:effectLst/>
                          <a:latin typeface="Calibri" panose="020F0502020204030204" pitchFamily="34" charset="0"/>
                        </a:rPr>
                        <a:t>Anyone responsible for postschool outcome (PSO) data collection,  reporting, or use. Check the OSTC materials for the time and location of PSO presentation/s.</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hMerge="1">
                  <a:txBody>
                    <a:bodyPr/>
                    <a:lstStyle/>
                    <a:p>
                      <a:endParaRPr lang="en-US"/>
                    </a:p>
                  </a:txBody>
                  <a:tcPr/>
                </a:tc>
                <a:tc>
                  <a:txBody>
                    <a:bodyPr/>
                    <a:lstStyle/>
                    <a:p>
                      <a:r>
                        <a:rPr lang="en-US" sz="1200" dirty="0">
                          <a:solidFill>
                            <a:srgbClr val="000000"/>
                          </a:solidFill>
                          <a:effectLst/>
                          <a:latin typeface="Calibri" panose="020F0502020204030204" pitchFamily="34" charset="0"/>
                        </a:rPr>
                        <a:t>In person at OSTC in Eugene</a:t>
                      </a:r>
                      <a:endParaRPr lang="en-US" sz="1200" dirty="0"/>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84118237"/>
                  </a:ext>
                </a:extLst>
              </a:tr>
              <a:tr h="630195">
                <a:tc>
                  <a:txBody>
                    <a:bodyPr/>
                    <a:lstStyle/>
                    <a:p>
                      <a:pPr marL="0" marR="0" rtl="0" fontAlgn="t">
                        <a:lnSpc>
                          <a:spcPct val="120000"/>
                        </a:lnSpc>
                        <a:buNone/>
                      </a:pPr>
                      <a:r>
                        <a:rPr lang="en-US" sz="1200" b="1" dirty="0">
                          <a:solidFill>
                            <a:srgbClr val="000000"/>
                          </a:solidFill>
                          <a:effectLst/>
                          <a:latin typeface="Calibri" panose="020F0502020204030204" pitchFamily="34" charset="0"/>
                        </a:rPr>
                        <a:t>April 22, 3:15 pm – 3:45</a:t>
                      </a:r>
                      <a:endParaRPr lang="en-US" sz="1200" dirty="0">
                        <a:solidFill>
                          <a:srgbClr val="000000"/>
                        </a:solidFill>
                        <a:effectLst/>
                        <a:latin typeface="Calibri" panose="020F0502020204030204" pitchFamily="34" charset="0"/>
                      </a:endParaRPr>
                    </a:p>
                    <a:p>
                      <a:pPr marL="0" marR="0" rtl="0" fontAlgn="t">
                        <a:lnSpc>
                          <a:spcPct val="120000"/>
                        </a:lnSpc>
                        <a:buNone/>
                      </a:pPr>
                      <a:r>
                        <a:rPr lang="en-US" sz="1200" i="1" dirty="0">
                          <a:solidFill>
                            <a:srgbClr val="000000"/>
                          </a:solidFill>
                          <a:effectLst/>
                          <a:latin typeface="Calibri" panose="020F0502020204030204" pitchFamily="34" charset="0"/>
                        </a:rPr>
                        <a:t>What’s New in 2026: Just the Facts for Veteran Data Collectors</a:t>
                      </a:r>
                      <a:endParaRPr lang="en-US" sz="1200" dirty="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228600" marR="0" rtl="0" fontAlgn="t">
                        <a:buFont typeface="Arial" panose="020B0604020202020204" pitchFamily="34" charset="0"/>
                        <a:buChar char="•"/>
                      </a:pPr>
                      <a:r>
                        <a:rPr lang="en-US" sz="1200" dirty="0">
                          <a:solidFill>
                            <a:srgbClr val="000000"/>
                          </a:solidFill>
                          <a:effectLst/>
                          <a:latin typeface="Calibri" panose="020F0502020204030204" pitchFamily="34" charset="0"/>
                        </a:rPr>
                        <a:t>Interviewers &amp; administrators experienced in collecting and reporting PSO data</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rtl="0" fontAlgn="t">
                        <a:lnSpc>
                          <a:spcPct val="120000"/>
                        </a:lnSpc>
                        <a:buNone/>
                      </a:pPr>
                      <a:r>
                        <a:rPr lang="en-US" sz="1200">
                          <a:solidFill>
                            <a:srgbClr val="000000"/>
                          </a:solidFill>
                          <a:effectLst/>
                          <a:latin typeface="Calibri" panose="020F0502020204030204" pitchFamily="34" charset="0"/>
                        </a:rPr>
                        <a:t>To provide an overview of PSO any new processes and resources for 2026</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264160" marR="83185" rtl="0" fontAlgn="t">
                        <a:lnSpc>
                          <a:spcPct val="120000"/>
                        </a:lnSpc>
                        <a:buNone/>
                      </a:pPr>
                      <a:r>
                        <a:rPr lang="en-US" sz="1200">
                          <a:solidFill>
                            <a:srgbClr val="000000"/>
                          </a:solidFill>
                          <a:effectLst/>
                          <a:latin typeface="Calibri" panose="020F0502020204030204" pitchFamily="34" charset="0"/>
                        </a:rPr>
                        <a:t>Live- Virtual via Zoom</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2675597"/>
                  </a:ext>
                </a:extLst>
              </a:tr>
              <a:tr h="420130">
                <a:tc>
                  <a:txBody>
                    <a:bodyPr/>
                    <a:lstStyle/>
                    <a:p>
                      <a:pPr marL="0" marR="0" rtl="0" fontAlgn="t">
                        <a:lnSpc>
                          <a:spcPct val="120000"/>
                        </a:lnSpc>
                        <a:buNone/>
                      </a:pPr>
                      <a:r>
                        <a:rPr lang="en-US" sz="1200" b="1" dirty="0">
                          <a:solidFill>
                            <a:srgbClr val="000000"/>
                          </a:solidFill>
                          <a:effectLst/>
                          <a:latin typeface="Calibri" panose="020F0502020204030204" pitchFamily="34" charset="0"/>
                        </a:rPr>
                        <a:t>May 14, 2026 @ 3:00 pm</a:t>
                      </a:r>
                      <a:endParaRPr lang="en-US" sz="1200" dirty="0">
                        <a:solidFill>
                          <a:srgbClr val="000000"/>
                        </a:solidFill>
                        <a:effectLst/>
                        <a:latin typeface="Calibri" panose="020F0502020204030204" pitchFamily="34" charset="0"/>
                      </a:endParaRPr>
                    </a:p>
                    <a:p>
                      <a:pPr marL="0" marR="0" rtl="0" fontAlgn="t">
                        <a:lnSpc>
                          <a:spcPct val="120000"/>
                        </a:lnSpc>
                        <a:buNone/>
                      </a:pPr>
                      <a:r>
                        <a:rPr lang="en-US" sz="1200" i="1" dirty="0">
                          <a:solidFill>
                            <a:srgbClr val="000000"/>
                          </a:solidFill>
                          <a:effectLst/>
                          <a:latin typeface="Calibri" panose="020F0502020204030204" pitchFamily="34" charset="0"/>
                        </a:rPr>
                        <a:t>ODE Spring Webinar</a:t>
                      </a:r>
                      <a:endParaRPr lang="en-US" sz="1200" dirty="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gridSpan="2">
                  <a:txBody>
                    <a:bodyPr/>
                    <a:lstStyle/>
                    <a:p>
                      <a:pPr marL="228600" marR="83185" rtl="0" fontAlgn="t">
                        <a:buFont typeface="Arial" panose="020B0604020202020204" pitchFamily="34" charset="0"/>
                        <a:buChar char="•"/>
                      </a:pPr>
                      <a:r>
                        <a:rPr lang="en-US" sz="1200" dirty="0">
                          <a:solidFill>
                            <a:srgbClr val="000000"/>
                          </a:solidFill>
                          <a:effectLst/>
                          <a:latin typeface="Calibri" panose="020F0502020204030204" pitchFamily="34" charset="0"/>
                        </a:rPr>
                        <a:t>By ODE invitation – Watch for notifications from ODE</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hMerge="1">
                  <a:txBody>
                    <a:bodyPr/>
                    <a:lstStyle/>
                    <a:p>
                      <a:endParaRPr lang="en-US"/>
                    </a:p>
                  </a:txBody>
                  <a:tcPr/>
                </a:tc>
                <a:tc>
                  <a:txBody>
                    <a:bodyPr/>
                    <a:lstStyle/>
                    <a:p>
                      <a:pPr marL="0" marR="83185" rtl="0" fontAlgn="t">
                        <a:lnSpc>
                          <a:spcPct val="120000"/>
                        </a:lnSpc>
                        <a:buNone/>
                      </a:pPr>
                      <a:r>
                        <a:rPr lang="en-US" sz="1200">
                          <a:solidFill>
                            <a:srgbClr val="000000"/>
                          </a:solidFill>
                          <a:effectLst/>
                          <a:latin typeface="Calibri" panose="020F0502020204030204" pitchFamily="34" charset="0"/>
                        </a:rPr>
                        <a:t>Live - Virtual</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79283394"/>
                  </a:ext>
                </a:extLst>
              </a:tr>
              <a:tr h="630195">
                <a:tc>
                  <a:txBody>
                    <a:bodyPr/>
                    <a:lstStyle/>
                    <a:p>
                      <a:pPr marL="0" marR="0" rtl="0" fontAlgn="t">
                        <a:lnSpc>
                          <a:spcPct val="120000"/>
                        </a:lnSpc>
                        <a:buNone/>
                      </a:pPr>
                      <a:r>
                        <a:rPr lang="en-US" sz="1200" b="1" dirty="0">
                          <a:solidFill>
                            <a:srgbClr val="000000"/>
                          </a:solidFill>
                          <a:effectLst/>
                          <a:latin typeface="Calibri" panose="020F0502020204030204" pitchFamily="34" charset="0"/>
                        </a:rPr>
                        <a:t>May 15, 2026</a:t>
                      </a:r>
                      <a:endParaRPr lang="en-US" sz="1200" dirty="0">
                        <a:solidFill>
                          <a:srgbClr val="000000"/>
                        </a:solidFill>
                        <a:effectLst/>
                        <a:latin typeface="Calibri" panose="020F0502020204030204" pitchFamily="34" charset="0"/>
                      </a:endParaRPr>
                    </a:p>
                    <a:p>
                      <a:pPr marL="0" marR="0" rtl="0" fontAlgn="t">
                        <a:lnSpc>
                          <a:spcPct val="120000"/>
                        </a:lnSpc>
                        <a:buNone/>
                      </a:pPr>
                      <a:r>
                        <a:rPr lang="en-US" sz="1200" i="1" dirty="0">
                          <a:solidFill>
                            <a:srgbClr val="000000"/>
                          </a:solidFill>
                          <a:effectLst/>
                          <a:latin typeface="Calibri" panose="020F0502020204030204" pitchFamily="34" charset="0"/>
                        </a:rPr>
                        <a:t>New Users: The Mini Series</a:t>
                      </a:r>
                      <a:endParaRPr lang="en-US" sz="1200" dirty="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228600" marR="0" rtl="0" fontAlgn="t">
                        <a:buFont typeface="Arial" panose="020B0604020202020204" pitchFamily="34" charset="0"/>
                        <a:buChar char="•"/>
                      </a:pPr>
                      <a:r>
                        <a:rPr lang="en-US" sz="1200" dirty="0">
                          <a:solidFill>
                            <a:srgbClr val="000000"/>
                          </a:solidFill>
                          <a:effectLst/>
                          <a:latin typeface="Calibri" panose="020F0502020204030204" pitchFamily="34" charset="0"/>
                        </a:rPr>
                        <a:t>Interviewers</a:t>
                      </a:r>
                    </a:p>
                    <a:p>
                      <a:pPr marL="228600" marR="0" rtl="0" fontAlgn="t">
                        <a:buFont typeface="Arial" panose="020B0604020202020204" pitchFamily="34" charset="0"/>
                        <a:buChar char="•"/>
                      </a:pPr>
                      <a:r>
                        <a:rPr lang="en-US" sz="1200" dirty="0">
                          <a:solidFill>
                            <a:srgbClr val="000000"/>
                          </a:solidFill>
                          <a:effectLst/>
                          <a:latin typeface="Calibri" panose="020F0502020204030204" pitchFamily="34" charset="0"/>
                        </a:rPr>
                        <a:t>Staff entering data in the App</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83185" rtl="0" fontAlgn="t">
                        <a:lnSpc>
                          <a:spcPct val="120000"/>
                        </a:lnSpc>
                        <a:buNone/>
                      </a:pPr>
                      <a:r>
                        <a:rPr lang="en-US" sz="1200">
                          <a:solidFill>
                            <a:srgbClr val="000000"/>
                          </a:solidFill>
                          <a:effectLst/>
                          <a:latin typeface="Calibri" panose="020F0502020204030204" pitchFamily="34" charset="0"/>
                        </a:rPr>
                        <a:t>To provide short, 10 minutes or less videos on a variety of PSO topics</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83185" rtl="0" fontAlgn="t">
                        <a:lnSpc>
                          <a:spcPct val="120000"/>
                        </a:lnSpc>
                        <a:buNone/>
                      </a:pPr>
                      <a:r>
                        <a:rPr lang="en-US" sz="1200">
                          <a:solidFill>
                            <a:srgbClr val="000000"/>
                          </a:solidFill>
                          <a:effectLst/>
                          <a:latin typeface="Calibri" panose="020F0502020204030204" pitchFamily="34" charset="0"/>
                        </a:rPr>
                        <a:t>Recorded only</a:t>
                      </a:r>
                    </a:p>
                    <a:p>
                      <a:pPr marL="0" marR="83185" rtl="0" fontAlgn="t">
                        <a:lnSpc>
                          <a:spcPct val="120000"/>
                        </a:lnSpc>
                        <a:buNone/>
                      </a:pPr>
                      <a:r>
                        <a:rPr lang="en-US" sz="1200">
                          <a:solidFill>
                            <a:srgbClr val="000000"/>
                          </a:solidFill>
                          <a:effectLst/>
                          <a:latin typeface="Calibri" panose="020F0502020204030204" pitchFamily="34" charset="0"/>
                        </a:rPr>
                        <a:t>Posted on</a:t>
                      </a:r>
                    </a:p>
                    <a:p>
                      <a:pPr marL="0" marR="83185" rtl="0" fontAlgn="t">
                        <a:lnSpc>
                          <a:spcPct val="120000"/>
                        </a:lnSpc>
                        <a:buNone/>
                      </a:pPr>
                      <a:r>
                        <a:rPr lang="en-US" sz="1200" u="sng">
                          <a:solidFill>
                            <a:srgbClr val="467886"/>
                          </a:solidFill>
                          <a:effectLst/>
                          <a:latin typeface="Calibri" panose="020F0502020204030204" pitchFamily="34" charset="0"/>
                          <a:hlinkClick r:id="rId3"/>
                        </a:rPr>
                        <a:t>www.Transitionoregon.org</a:t>
                      </a:r>
                      <a:endParaRPr lang="en-US" sz="1200">
                        <a:solidFill>
                          <a:srgbClr val="467886"/>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11278346"/>
                  </a:ext>
                </a:extLst>
              </a:tr>
              <a:tr h="560173">
                <a:tc>
                  <a:txBody>
                    <a:bodyPr/>
                    <a:lstStyle/>
                    <a:p>
                      <a:pPr marL="0" marR="0" rtl="0" fontAlgn="t">
                        <a:lnSpc>
                          <a:spcPct val="120000"/>
                        </a:lnSpc>
                        <a:buNone/>
                      </a:pPr>
                      <a:r>
                        <a:rPr lang="en-US" sz="1200" b="1">
                          <a:solidFill>
                            <a:srgbClr val="000000"/>
                          </a:solidFill>
                          <a:effectLst/>
                          <a:latin typeface="Calibri" panose="020F0502020204030204" pitchFamily="34" charset="0"/>
                        </a:rPr>
                        <a:t>May 19, @ 3:15 – 4:15 pm</a:t>
                      </a:r>
                      <a:endParaRPr lang="en-US" sz="1200">
                        <a:solidFill>
                          <a:srgbClr val="000000"/>
                        </a:solidFill>
                        <a:effectLst/>
                        <a:latin typeface="Calibri" panose="020F0502020204030204" pitchFamily="34" charset="0"/>
                      </a:endParaRPr>
                    </a:p>
                    <a:p>
                      <a:pPr marL="0" marR="0" rtl="0" fontAlgn="t">
                        <a:lnSpc>
                          <a:spcPct val="120000"/>
                        </a:lnSpc>
                        <a:buNone/>
                      </a:pPr>
                      <a:r>
                        <a:rPr lang="en-US" sz="1200" i="1">
                          <a:solidFill>
                            <a:srgbClr val="000000"/>
                          </a:solidFill>
                          <a:effectLst/>
                          <a:latin typeface="Calibri" panose="020F0502020204030204" pitchFamily="34" charset="0"/>
                        </a:rPr>
                        <a:t>What was that?: Interviewer Tips and Tricks</a:t>
                      </a:r>
                      <a:endParaRPr lang="en-US" sz="120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228600" marR="0" rtl="0" fontAlgn="t">
                        <a:buFont typeface="Arial" panose="020B0604020202020204" pitchFamily="34" charset="0"/>
                        <a:buChar char="•"/>
                      </a:pPr>
                      <a:r>
                        <a:rPr lang="en-US" sz="1200" dirty="0">
                          <a:solidFill>
                            <a:srgbClr val="000000"/>
                          </a:solidFill>
                          <a:effectLst/>
                          <a:latin typeface="Calibri" panose="020F0502020204030204" pitchFamily="34" charset="0"/>
                        </a:rPr>
                        <a:t>Individuals conducting Follow-Up Interviews</a:t>
                      </a:r>
                    </a:p>
                    <a:p>
                      <a:pPr marL="228600" marR="0" rtl="0" fontAlgn="t">
                        <a:lnSpc>
                          <a:spcPct val="120000"/>
                        </a:lnSpc>
                        <a:buNone/>
                      </a:pPr>
                      <a:r>
                        <a:rPr lang="en-US" sz="1200" b="1" dirty="0">
                          <a:solidFill>
                            <a:srgbClr val="000000"/>
                          </a:solidFill>
                          <a:effectLst/>
                          <a:latin typeface="Calibri" panose="020F0502020204030204" pitchFamily="34" charset="0"/>
                        </a:rPr>
                        <a:t>Registration required</a:t>
                      </a:r>
                      <a:r>
                        <a:rPr lang="en-US" sz="1200" dirty="0">
                          <a:solidFill>
                            <a:srgbClr val="000000"/>
                          </a:solidFill>
                          <a:effectLst/>
                          <a:latin typeface="Calibri" panose="020F0502020204030204" pitchFamily="34" charset="0"/>
                        </a:rPr>
                        <a:t>;[link]</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83185" rtl="0" fontAlgn="t">
                        <a:lnSpc>
                          <a:spcPct val="120000"/>
                        </a:lnSpc>
                        <a:buNone/>
                      </a:pPr>
                      <a:r>
                        <a:rPr lang="en-US" sz="1200" dirty="0">
                          <a:solidFill>
                            <a:srgbClr val="000000"/>
                          </a:solidFill>
                          <a:effectLst/>
                          <a:latin typeface="Calibri" panose="020F0502020204030204" pitchFamily="34" charset="0"/>
                        </a:rPr>
                        <a:t>To provide practice in tips and tricks for Follow-Up  Interviews</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83185" rtl="0" fontAlgn="t">
                        <a:lnSpc>
                          <a:spcPct val="120000"/>
                        </a:lnSpc>
                        <a:buNone/>
                      </a:pPr>
                      <a:r>
                        <a:rPr lang="en-US" sz="1200">
                          <a:solidFill>
                            <a:srgbClr val="000000"/>
                          </a:solidFill>
                          <a:effectLst/>
                          <a:latin typeface="Calibri" panose="020F0502020204030204" pitchFamily="34" charset="0"/>
                        </a:rPr>
                        <a:t>Live-Virtual</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4627803"/>
                  </a:ext>
                </a:extLst>
              </a:tr>
              <a:tr h="735227">
                <a:tc>
                  <a:txBody>
                    <a:bodyPr/>
                    <a:lstStyle/>
                    <a:p>
                      <a:pPr marL="0" marR="0" rtl="0" fontAlgn="t">
                        <a:lnSpc>
                          <a:spcPct val="120000"/>
                        </a:lnSpc>
                        <a:buNone/>
                      </a:pPr>
                      <a:r>
                        <a:rPr lang="en-US" sz="1200" b="1">
                          <a:solidFill>
                            <a:srgbClr val="000000"/>
                          </a:solidFill>
                          <a:effectLst/>
                          <a:latin typeface="Calibri" panose="020F0502020204030204" pitchFamily="34" charset="0"/>
                        </a:rPr>
                        <a:t>May 26, 2026 @ 3:00 – 3:45 pm</a:t>
                      </a:r>
                      <a:endParaRPr lang="en-US" sz="1200">
                        <a:solidFill>
                          <a:srgbClr val="000000"/>
                        </a:solidFill>
                        <a:effectLst/>
                        <a:latin typeface="Calibri" panose="020F0502020204030204" pitchFamily="34" charset="0"/>
                      </a:endParaRPr>
                    </a:p>
                    <a:p>
                      <a:pPr marL="0" marR="0" rtl="0" fontAlgn="t">
                        <a:lnSpc>
                          <a:spcPct val="120000"/>
                        </a:lnSpc>
                        <a:buNone/>
                      </a:pPr>
                      <a:r>
                        <a:rPr lang="en-US" sz="1200" i="1">
                          <a:solidFill>
                            <a:srgbClr val="000000"/>
                          </a:solidFill>
                          <a:effectLst/>
                          <a:latin typeface="Calibri" panose="020F0502020204030204" pitchFamily="34" charset="0"/>
                        </a:rPr>
                        <a:t>Must Knows for PSO Data Entry</a:t>
                      </a:r>
                      <a:endParaRPr lang="en-US" sz="120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228600" marR="0" rtl="0" fontAlgn="t">
                        <a:buFont typeface="Arial" panose="020B0604020202020204" pitchFamily="34" charset="0"/>
                        <a:buChar char="•"/>
                      </a:pPr>
                      <a:r>
                        <a:rPr lang="en-US" sz="1200">
                          <a:solidFill>
                            <a:srgbClr val="000000"/>
                          </a:solidFill>
                          <a:effectLst/>
                          <a:latin typeface="Calibri" panose="020F0502020204030204" pitchFamily="34" charset="0"/>
                        </a:rPr>
                        <a:t>Individuals who only enter data into the PSO App and are not conducting the interviews</a:t>
                      </a:r>
                    </a:p>
                    <a:p>
                      <a:pPr marL="228600" marR="0" rtl="0" fontAlgn="t">
                        <a:lnSpc>
                          <a:spcPct val="120000"/>
                        </a:lnSpc>
                        <a:buNone/>
                      </a:pPr>
                      <a:r>
                        <a:rPr lang="en-US" sz="1200" b="1">
                          <a:solidFill>
                            <a:srgbClr val="000000"/>
                          </a:solidFill>
                          <a:effectLst/>
                          <a:latin typeface="Calibri" panose="020F0502020204030204" pitchFamily="34" charset="0"/>
                        </a:rPr>
                        <a:t>Registration required</a:t>
                      </a:r>
                      <a:r>
                        <a:rPr lang="en-US" sz="1200">
                          <a:solidFill>
                            <a:srgbClr val="000000"/>
                          </a:solidFill>
                          <a:effectLst/>
                          <a:latin typeface="Calibri" panose="020F0502020204030204" pitchFamily="34" charset="0"/>
                        </a:rPr>
                        <a:t>; [link]</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83185" rtl="0" fontAlgn="t">
                        <a:lnSpc>
                          <a:spcPct val="120000"/>
                        </a:lnSpc>
                        <a:buNone/>
                      </a:pPr>
                      <a:r>
                        <a:rPr lang="en-US" sz="1200" dirty="0">
                          <a:solidFill>
                            <a:srgbClr val="000000"/>
                          </a:solidFill>
                          <a:effectLst/>
                          <a:latin typeface="Calibri" panose="020F0502020204030204" pitchFamily="34" charset="0"/>
                        </a:rPr>
                        <a:t>To provide the critical ‘must know’ processes for those</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83185" rtl="0" fontAlgn="t">
                        <a:lnSpc>
                          <a:spcPct val="120000"/>
                        </a:lnSpc>
                        <a:buNone/>
                      </a:pPr>
                      <a:r>
                        <a:rPr lang="en-US" sz="1200" dirty="0">
                          <a:solidFill>
                            <a:srgbClr val="000000"/>
                          </a:solidFill>
                          <a:effectLst/>
                          <a:latin typeface="Calibri" panose="020F0502020204030204" pitchFamily="34" charset="0"/>
                        </a:rPr>
                        <a:t>Live-Virtual</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3788463"/>
                  </a:ext>
                </a:extLst>
              </a:tr>
              <a:tr h="645762">
                <a:tc>
                  <a:txBody>
                    <a:bodyPr/>
                    <a:lstStyle/>
                    <a:p>
                      <a:pPr marL="0" marR="0" rtl="0" fontAlgn="t">
                        <a:lnSpc>
                          <a:spcPct val="120000"/>
                        </a:lnSpc>
                        <a:buNone/>
                      </a:pPr>
                      <a:r>
                        <a:rPr lang="en-US" sz="1200" b="1">
                          <a:solidFill>
                            <a:srgbClr val="000000"/>
                          </a:solidFill>
                          <a:effectLst/>
                          <a:latin typeface="Calibri" panose="020F0502020204030204" pitchFamily="34" charset="0"/>
                        </a:rPr>
                        <a:t>June 2, @ 3:00 – 4:00 pm</a:t>
                      </a:r>
                      <a:endParaRPr lang="en-US" sz="1200">
                        <a:solidFill>
                          <a:srgbClr val="000000"/>
                        </a:solidFill>
                        <a:effectLst/>
                        <a:latin typeface="Calibri" panose="020F0502020204030204" pitchFamily="34" charset="0"/>
                      </a:endParaRPr>
                    </a:p>
                    <a:p>
                      <a:pPr marL="0" marR="0" rtl="0" fontAlgn="t">
                        <a:lnSpc>
                          <a:spcPct val="120000"/>
                        </a:lnSpc>
                        <a:buNone/>
                      </a:pPr>
                      <a:r>
                        <a:rPr lang="en-US" sz="1200" b="1">
                          <a:solidFill>
                            <a:srgbClr val="000000"/>
                          </a:solidFill>
                          <a:effectLst/>
                          <a:latin typeface="Calibri" panose="020F0502020204030204" pitchFamily="34" charset="0"/>
                        </a:rPr>
                        <a:t>September 3, @ 3:00 – 4:00 pm</a:t>
                      </a:r>
                      <a:endParaRPr lang="en-US" sz="1200">
                        <a:solidFill>
                          <a:srgbClr val="000000"/>
                        </a:solidFill>
                        <a:effectLst/>
                        <a:latin typeface="Calibri" panose="020F0502020204030204" pitchFamily="34" charset="0"/>
                      </a:endParaRPr>
                    </a:p>
                    <a:p>
                      <a:pPr marL="0" marR="0" rtl="0" fontAlgn="t">
                        <a:lnSpc>
                          <a:spcPct val="120000"/>
                        </a:lnSpc>
                        <a:buNone/>
                      </a:pPr>
                      <a:r>
                        <a:rPr lang="en-US" sz="1200" i="1">
                          <a:solidFill>
                            <a:srgbClr val="000000"/>
                          </a:solidFill>
                          <a:effectLst/>
                          <a:latin typeface="Calibri" panose="020F0502020204030204" pitchFamily="34" charset="0"/>
                        </a:rPr>
                        <a:t>Open Mic: Q &amp; A Drop-Ins</a:t>
                      </a:r>
                      <a:endParaRPr lang="en-US" sz="1200">
                        <a:solidFill>
                          <a:srgbClr val="000000"/>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228600" marR="0" rtl="0" fontAlgn="t">
                        <a:buFont typeface="Arial" panose="020B0604020202020204" pitchFamily="34" charset="0"/>
                        <a:buChar char="•"/>
                      </a:pPr>
                      <a:r>
                        <a:rPr lang="en-US" sz="1200">
                          <a:solidFill>
                            <a:srgbClr val="000000"/>
                          </a:solidFill>
                          <a:effectLst/>
                          <a:latin typeface="Calibri" panose="020F0502020204030204" pitchFamily="34" charset="0"/>
                        </a:rPr>
                        <a:t>Anyone affiliated with PSO can “drop-in” to have their questions answered</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83185" rtl="0" fontAlgn="t">
                        <a:lnSpc>
                          <a:spcPct val="120000"/>
                        </a:lnSpc>
                        <a:buNone/>
                      </a:pPr>
                      <a:r>
                        <a:rPr lang="en-US" sz="1200" dirty="0">
                          <a:solidFill>
                            <a:srgbClr val="000000"/>
                          </a:solidFill>
                          <a:effectLst/>
                          <a:latin typeface="Calibri" panose="020F0502020204030204" pitchFamily="34" charset="0"/>
                        </a:rPr>
                        <a:t>To respond to questions from the field regarding post-school outcomes data collection, entry, or use.</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83185" rtl="0" fontAlgn="t">
                        <a:lnSpc>
                          <a:spcPct val="120000"/>
                        </a:lnSpc>
                        <a:buNone/>
                      </a:pPr>
                      <a:r>
                        <a:rPr lang="en-US" sz="1200" dirty="0">
                          <a:solidFill>
                            <a:srgbClr val="000000"/>
                          </a:solidFill>
                          <a:effectLst/>
                          <a:latin typeface="Calibri" panose="020F0502020204030204" pitchFamily="34" charset="0"/>
                        </a:rPr>
                        <a:t>Live-Virtual</a:t>
                      </a: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rtl="0">
                        <a:spcAft>
                          <a:spcPts val="800"/>
                        </a:spcAft>
                        <a:buNone/>
                      </a:pPr>
                      <a:r>
                        <a:rPr lang="en-US" sz="800">
                          <a:solidFill>
                            <a:srgbClr val="000000"/>
                          </a:solidFill>
                          <a:effectLst/>
                          <a:latin typeface="Calibri" panose="020F0502020204030204" pitchFamily="34" charset="0"/>
                        </a:rPr>
                        <a:t> </a:t>
                      </a:r>
                    </a:p>
                  </a:txBody>
                  <a:tcPr marL="0" marR="0" marT="0" marB="0" anchor="ctr">
                    <a:lnL w="12700" cap="flat" cmpd="sng" algn="ctr">
                      <a:solidFill>
                        <a:srgbClr val="45B0E1"/>
                      </a:solidFill>
                      <a:prstDash val="solid"/>
                      <a:round/>
                      <a:headEnd type="none" w="med" len="med"/>
                      <a:tailEnd type="none" w="med" len="med"/>
                    </a:lnL>
                    <a:lnR>
                      <a:noFill/>
                    </a:lnR>
                    <a:lnT>
                      <a:noFill/>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3615447061"/>
                  </a:ext>
                </a:extLst>
              </a:tr>
              <a:tr h="700216">
                <a:tc gridSpan="5">
                  <a:txBody>
                    <a:bodyPr/>
                    <a:lstStyle/>
                    <a:p>
                      <a:pPr marL="0" marR="0" algn="ctr" rtl="0" fontAlgn="t">
                        <a:lnSpc>
                          <a:spcPct val="120000"/>
                        </a:lnSpc>
                        <a:buNone/>
                      </a:pPr>
                      <a:r>
                        <a:rPr lang="en-US" sz="1400" b="1" dirty="0">
                          <a:solidFill>
                            <a:schemeClr val="bg1"/>
                          </a:solidFill>
                          <a:effectLst/>
                          <a:latin typeface="Calibri" panose="020F0502020204030204" pitchFamily="34" charset="0"/>
                        </a:rPr>
                        <a:t>Up-to-date training information will be posted on the ODE PSO 2.0 App Main Dashboard</a:t>
                      </a:r>
                      <a:endParaRPr lang="en-US" sz="1400" dirty="0">
                        <a:solidFill>
                          <a:schemeClr val="bg1"/>
                        </a:solidFill>
                        <a:effectLst/>
                        <a:latin typeface="Calibri" panose="020F0502020204030204" pitchFamily="34" charset="0"/>
                      </a:endParaRPr>
                    </a:p>
                    <a:p>
                      <a:pPr marL="0" marR="0" algn="ctr" rtl="0" fontAlgn="t">
                        <a:lnSpc>
                          <a:spcPct val="120000"/>
                        </a:lnSpc>
                        <a:buNone/>
                      </a:pPr>
                      <a:r>
                        <a:rPr lang="en-US" sz="1400" b="1" dirty="0">
                          <a:solidFill>
                            <a:schemeClr val="bg1"/>
                          </a:solidFill>
                          <a:effectLst/>
                          <a:latin typeface="Calibri" panose="020F0502020204030204" pitchFamily="34" charset="0"/>
                        </a:rPr>
                        <a:t>Links to recorded sessions and PSO Resources are located under the PSO Resources tab on transtitionoregon.org</a:t>
                      </a:r>
                      <a:endParaRPr lang="en-US" sz="1400" dirty="0">
                        <a:solidFill>
                          <a:schemeClr val="bg1"/>
                        </a:solidFill>
                        <a:effectLst/>
                        <a:latin typeface="Calibri" panose="020F0502020204030204" pitchFamily="34" charset="0"/>
                      </a:endParaRPr>
                    </a:p>
                  </a:txBody>
                  <a:tcPr marL="49103" marR="49103"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45B0E1"/>
                      </a:solidFill>
                      <a:prstDash val="solid"/>
                      <a:round/>
                      <a:headEnd type="none" w="med" len="med"/>
                      <a:tailEnd type="none" w="med" len="med"/>
                    </a:lnL>
                    <a:lnT w="12700" cap="flat" cmpd="sng" algn="ctr">
                      <a:solidFill>
                        <a:srgbClr val="45B0E1"/>
                      </a:solidFill>
                      <a:prstDash val="solid"/>
                      <a:round/>
                      <a:headEnd type="none" w="med" len="med"/>
                      <a:tailEnd type="none" w="med" len="med"/>
                    </a:lnT>
                  </a:tcPr>
                </a:tc>
                <a:extLst>
                  <a:ext uri="{0D108BD9-81ED-4DB2-BD59-A6C34878D82A}">
                    <a16:rowId xmlns:a16="http://schemas.microsoft.com/office/drawing/2014/main" val="876129986"/>
                  </a:ext>
                </a:extLst>
              </a:tr>
            </a:tbl>
          </a:graphicData>
        </a:graphic>
      </p:graphicFrame>
      <p:sp>
        <p:nvSpPr>
          <p:cNvPr id="4" name="Title 3">
            <a:extLst>
              <a:ext uri="{FF2B5EF4-FFF2-40B4-BE49-F238E27FC236}">
                <a16:creationId xmlns:a16="http://schemas.microsoft.com/office/drawing/2014/main" id="{AD79C4C0-140D-E86B-47CD-FD5F0595BAD2}"/>
              </a:ext>
            </a:extLst>
          </p:cNvPr>
          <p:cNvSpPr>
            <a:spLocks noGrp="1"/>
          </p:cNvSpPr>
          <p:nvPr>
            <p:ph type="title"/>
          </p:nvPr>
        </p:nvSpPr>
        <p:spPr>
          <a:xfrm>
            <a:off x="2085975" y="0"/>
            <a:ext cx="10515600" cy="854075"/>
          </a:xfrm>
        </p:spPr>
        <p:txBody>
          <a:bodyPr/>
          <a:lstStyle/>
          <a:p>
            <a:r>
              <a:rPr lang="en-US" b="1" dirty="0"/>
              <a:t>Save the Dates: PSO Trainings 2026</a:t>
            </a:r>
          </a:p>
        </p:txBody>
      </p:sp>
    </p:spTree>
    <p:extLst>
      <p:ext uri="{BB962C8B-B14F-4D97-AF65-F5344CB8AC3E}">
        <p14:creationId xmlns:p14="http://schemas.microsoft.com/office/powerpoint/2010/main" val="348337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31B7-FF8F-4E5A-897B-25D605E7C0B4}"/>
              </a:ext>
            </a:extLst>
          </p:cNvPr>
          <p:cNvSpPr>
            <a:spLocks noGrp="1"/>
          </p:cNvSpPr>
          <p:nvPr>
            <p:ph type="title"/>
          </p:nvPr>
        </p:nvSpPr>
        <p:spPr>
          <a:xfrm>
            <a:off x="1757199" y="269823"/>
            <a:ext cx="8677602" cy="1325563"/>
          </a:xfrm>
        </p:spPr>
        <p:txBody>
          <a:bodyPr/>
          <a:lstStyle/>
          <a:p>
            <a:pPr algn="ctr"/>
            <a:r>
              <a:rPr lang="en-US" b="1" dirty="0"/>
              <a:t>Contact Us  </a:t>
            </a:r>
          </a:p>
        </p:txBody>
      </p:sp>
      <p:sp>
        <p:nvSpPr>
          <p:cNvPr id="3" name="Content Placeholder 2">
            <a:extLst>
              <a:ext uri="{FF2B5EF4-FFF2-40B4-BE49-F238E27FC236}">
                <a16:creationId xmlns:a16="http://schemas.microsoft.com/office/drawing/2014/main" id="{C49D08C8-8331-4069-B0AC-C69566C78B9C}"/>
              </a:ext>
            </a:extLst>
          </p:cNvPr>
          <p:cNvSpPr>
            <a:spLocks noGrp="1"/>
          </p:cNvSpPr>
          <p:nvPr>
            <p:ph idx="1"/>
          </p:nvPr>
        </p:nvSpPr>
        <p:spPr>
          <a:xfrm>
            <a:off x="865909" y="1520825"/>
            <a:ext cx="10515600" cy="4351338"/>
          </a:xfrm>
        </p:spPr>
        <p:txBody>
          <a:bodyPr/>
          <a:lstStyle/>
          <a:p>
            <a:pPr marL="0" indent="0" algn="ctr">
              <a:buNone/>
            </a:pPr>
            <a:endParaRPr lang="en-US" dirty="0">
              <a:solidFill>
                <a:schemeClr val="accent1"/>
              </a:solidFill>
            </a:endParaRPr>
          </a:p>
          <a:p>
            <a:pPr marL="0" indent="0" algn="ctr">
              <a:buNone/>
            </a:pPr>
            <a:r>
              <a:rPr lang="en-US" dirty="0">
                <a:solidFill>
                  <a:schemeClr val="accent1"/>
                </a:solidFill>
              </a:rPr>
              <a:t>For help or technical assistance please contact:</a:t>
            </a:r>
          </a:p>
          <a:p>
            <a:pPr marL="0" indent="0" algn="ctr">
              <a:buNone/>
            </a:pPr>
            <a:r>
              <a:rPr lang="en-US" dirty="0">
                <a:solidFill>
                  <a:schemeClr val="accent1"/>
                </a:solidFill>
                <a:hlinkClick r:id="rId2">
                  <a:extLst>
                    <a:ext uri="{A12FA001-AC4F-418D-AE19-62706E023703}">
                      <ahyp:hlinkClr xmlns:ahyp="http://schemas.microsoft.com/office/drawing/2018/hyperlinkcolor" val="tx"/>
                    </a:ext>
                  </a:extLst>
                </a:hlinkClick>
              </a:rPr>
              <a:t>pso@uoregon.edu</a:t>
            </a:r>
            <a:endParaRPr lang="en-US" dirty="0">
              <a:solidFill>
                <a:schemeClr val="accent1"/>
              </a:solidFill>
            </a:endParaRPr>
          </a:p>
          <a:p>
            <a:pPr marL="0" indent="0" algn="ctr">
              <a:buNone/>
            </a:pPr>
            <a:r>
              <a:rPr lang="en-US" dirty="0">
                <a:solidFill>
                  <a:schemeClr val="accent1"/>
                </a:solidFill>
              </a:rPr>
              <a:t>Cindy Post, </a:t>
            </a:r>
            <a:r>
              <a:rPr lang="en-US" dirty="0">
                <a:solidFill>
                  <a:schemeClr val="accent1"/>
                </a:solidFill>
                <a:hlinkClick r:id="rId3"/>
              </a:rPr>
              <a:t>cpost3@uoregon.edu</a:t>
            </a:r>
            <a:r>
              <a:rPr lang="en-US" dirty="0">
                <a:solidFill>
                  <a:schemeClr val="accent1"/>
                </a:solidFill>
              </a:rPr>
              <a:t> </a:t>
            </a:r>
          </a:p>
          <a:p>
            <a:pPr marL="0" indent="0" algn="ctr">
              <a:buNone/>
            </a:pPr>
            <a:r>
              <a:rPr lang="en-US" dirty="0">
                <a:solidFill>
                  <a:schemeClr val="accent1"/>
                </a:solidFill>
              </a:rPr>
              <a:t>Charlotte Alverson, </a:t>
            </a:r>
            <a:r>
              <a:rPr lang="en-US" dirty="0">
                <a:solidFill>
                  <a:srgbClr val="0563C1"/>
                </a:solidFill>
                <a:hlinkClick r:id="rId4">
                  <a:extLst>
                    <a:ext uri="{A12FA001-AC4F-418D-AE19-62706E023703}">
                      <ahyp:hlinkClr xmlns:ahyp="http://schemas.microsoft.com/office/drawing/2018/hyperlinkcolor" val="tx"/>
                    </a:ext>
                  </a:extLst>
                </a:hlinkClick>
              </a:rPr>
              <a:t>calverso@uoregon.</a:t>
            </a:r>
            <a:r>
              <a:rPr lang="en-US" dirty="0">
                <a:solidFill>
                  <a:schemeClr val="accent1"/>
                </a:solidFill>
                <a:hlinkClick r:id="rId4">
                  <a:extLst>
                    <a:ext uri="{A12FA001-AC4F-418D-AE19-62706E023703}">
                      <ahyp:hlinkClr xmlns:ahyp="http://schemas.microsoft.com/office/drawing/2018/hyperlinkcolor" val="tx"/>
                    </a:ext>
                  </a:extLst>
                </a:hlinkClick>
              </a:rPr>
              <a:t>edu</a:t>
            </a:r>
            <a:endParaRPr lang="en-US" dirty="0">
              <a:solidFill>
                <a:schemeClr val="accent1"/>
              </a:solidFill>
            </a:endParaRPr>
          </a:p>
          <a:p>
            <a:pPr marL="0" indent="0" algn="ctr">
              <a:buNone/>
            </a:pPr>
            <a:r>
              <a:rPr lang="en-US" dirty="0">
                <a:solidFill>
                  <a:schemeClr val="accent1"/>
                </a:solidFill>
              </a:rPr>
              <a:t>Shava Feinstein, </a:t>
            </a:r>
            <a:r>
              <a:rPr lang="en-US" dirty="0">
                <a:solidFill>
                  <a:srgbClr val="0563C1"/>
                </a:solidFill>
                <a:hlinkClick r:id="rId5">
                  <a:extLst>
                    <a:ext uri="{A12FA001-AC4F-418D-AE19-62706E023703}">
                      <ahyp:hlinkClr xmlns:ahyp="http://schemas.microsoft.com/office/drawing/2018/hyperlinkcolor" val="tx"/>
                    </a:ext>
                  </a:extLst>
                </a:hlinkClick>
              </a:rPr>
              <a:t>shava.feinstein@ode.oregon.</a:t>
            </a:r>
            <a:r>
              <a:rPr lang="en-US" dirty="0">
                <a:solidFill>
                  <a:schemeClr val="accent1"/>
                </a:solidFill>
                <a:hlinkClick r:id="rId5">
                  <a:extLst>
                    <a:ext uri="{A12FA001-AC4F-418D-AE19-62706E023703}">
                      <ahyp:hlinkClr xmlns:ahyp="http://schemas.microsoft.com/office/drawing/2018/hyperlinkcolor" val="tx"/>
                    </a:ext>
                  </a:extLst>
                </a:hlinkClick>
              </a:rPr>
              <a:t>gov</a:t>
            </a:r>
            <a:endParaRPr lang="en-US" dirty="0">
              <a:solidFill>
                <a:schemeClr val="accent1"/>
              </a:solidFill>
            </a:endParaRPr>
          </a:p>
          <a:p>
            <a:pPr marL="0" indent="0" algn="ctr">
              <a:buNone/>
            </a:pPr>
            <a:endParaRPr lang="en-US" dirty="0">
              <a:solidFill>
                <a:schemeClr val="accent1"/>
              </a:solidFill>
            </a:endParaRPr>
          </a:p>
        </p:txBody>
      </p:sp>
    </p:spTree>
    <p:extLst>
      <p:ext uri="{BB962C8B-B14F-4D97-AF65-F5344CB8AC3E}">
        <p14:creationId xmlns:p14="http://schemas.microsoft.com/office/powerpoint/2010/main" val="24835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F31F-9913-16B1-CA42-0F4D7EB147BB}"/>
              </a:ext>
            </a:extLst>
          </p:cNvPr>
          <p:cNvSpPr>
            <a:spLocks noGrp="1"/>
          </p:cNvSpPr>
          <p:nvPr>
            <p:ph type="title"/>
          </p:nvPr>
        </p:nvSpPr>
        <p:spPr>
          <a:xfrm>
            <a:off x="1946030" y="365125"/>
            <a:ext cx="9407769" cy="1325563"/>
          </a:xfrm>
        </p:spPr>
        <p:txBody>
          <a:bodyPr/>
          <a:lstStyle/>
          <a:p>
            <a:r>
              <a:rPr lang="en-US" dirty="0"/>
              <a:t>One Year Follow-Up Interview Timeline</a:t>
            </a:r>
          </a:p>
        </p:txBody>
      </p:sp>
      <p:graphicFrame>
        <p:nvGraphicFramePr>
          <p:cNvPr id="4" name="Content Placeholder 3" descr="Arrow running left to right showing follow-up interview timeline.">
            <a:extLst>
              <a:ext uri="{FF2B5EF4-FFF2-40B4-BE49-F238E27FC236}">
                <a16:creationId xmlns:a16="http://schemas.microsoft.com/office/drawing/2014/main" id="{043F5413-E8DC-4F87-0B9B-E9FD952CFC1B}"/>
              </a:ext>
            </a:extLst>
          </p:cNvPr>
          <p:cNvGraphicFramePr>
            <a:graphicFrameLocks noGrp="1"/>
          </p:cNvGraphicFramePr>
          <p:nvPr>
            <p:ph idx="1"/>
            <p:extLst>
              <p:ext uri="{D42A27DB-BD31-4B8C-83A1-F6EECF244321}">
                <p14:modId xmlns:p14="http://schemas.microsoft.com/office/powerpoint/2010/main" val="4237734100"/>
              </p:ext>
            </p:extLst>
          </p:nvPr>
        </p:nvGraphicFramePr>
        <p:xfrm>
          <a:off x="838200" y="15482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E0DD8B2-40BA-9D2C-F70F-345383118AB5}"/>
              </a:ext>
            </a:extLst>
          </p:cNvPr>
          <p:cNvSpPr txBox="1"/>
          <p:nvPr/>
        </p:nvSpPr>
        <p:spPr>
          <a:xfrm>
            <a:off x="937846" y="5757114"/>
            <a:ext cx="10415953" cy="646331"/>
          </a:xfrm>
          <a:prstGeom prst="rect">
            <a:avLst/>
          </a:prstGeom>
          <a:noFill/>
        </p:spPr>
        <p:txBody>
          <a:bodyPr wrap="square">
            <a:spAutoFit/>
          </a:bodyPr>
          <a:lstStyle/>
          <a:p>
            <a:pPr algn="ctr"/>
            <a:r>
              <a:rPr lang="en-US" dirty="0"/>
              <a:t>Data reported here were collected in summer 2025 from students (or their families) who left secondary school during the 2023-24 school year. </a:t>
            </a:r>
          </a:p>
        </p:txBody>
      </p:sp>
    </p:spTree>
    <p:extLst>
      <p:ext uri="{BB962C8B-B14F-4D97-AF65-F5344CB8AC3E}">
        <p14:creationId xmlns:p14="http://schemas.microsoft.com/office/powerpoint/2010/main" val="291081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0B7D-A9EE-401A-90D8-D595CC64C3A8}"/>
              </a:ext>
            </a:extLst>
          </p:cNvPr>
          <p:cNvSpPr>
            <a:spLocks noGrp="1"/>
          </p:cNvSpPr>
          <p:nvPr>
            <p:ph type="title"/>
          </p:nvPr>
        </p:nvSpPr>
        <p:spPr>
          <a:xfrm>
            <a:off x="1808018" y="53078"/>
            <a:ext cx="9275618" cy="1325563"/>
          </a:xfrm>
        </p:spPr>
        <p:txBody>
          <a:bodyPr/>
          <a:lstStyle/>
          <a:p>
            <a:r>
              <a:rPr lang="en-US" b="1" dirty="0"/>
              <a:t>How Oregon Collects PSO Data</a:t>
            </a:r>
          </a:p>
        </p:txBody>
      </p:sp>
      <p:sp>
        <p:nvSpPr>
          <p:cNvPr id="3" name="Content Placeholder 2">
            <a:extLst>
              <a:ext uri="{FF2B5EF4-FFF2-40B4-BE49-F238E27FC236}">
                <a16:creationId xmlns:a16="http://schemas.microsoft.com/office/drawing/2014/main" id="{03A1261C-C3B4-43B3-BCFF-3C5A899EF80A}"/>
              </a:ext>
            </a:extLst>
          </p:cNvPr>
          <p:cNvSpPr>
            <a:spLocks noGrp="1"/>
          </p:cNvSpPr>
          <p:nvPr>
            <p:ph idx="1"/>
          </p:nvPr>
        </p:nvSpPr>
        <p:spPr>
          <a:xfrm>
            <a:off x="542926" y="1378641"/>
            <a:ext cx="11214974" cy="4981067"/>
          </a:xfrm>
        </p:spPr>
        <p:txBody>
          <a:bodyPr>
            <a:normAutofit lnSpcReduction="10000"/>
          </a:bodyPr>
          <a:lstStyle/>
          <a:p>
            <a:r>
              <a:rPr lang="en-US" b="1" dirty="0"/>
              <a:t>Interviews, </a:t>
            </a:r>
            <a:r>
              <a:rPr lang="en-US" dirty="0"/>
              <a:t>recorded in the PSO 2.0 App, </a:t>
            </a:r>
            <a:r>
              <a:rPr lang="en-US" b="1" dirty="0"/>
              <a:t>are conducted by</a:t>
            </a:r>
            <a:r>
              <a:rPr lang="en-US" dirty="0"/>
              <a:t> school personnel</a:t>
            </a:r>
          </a:p>
          <a:p>
            <a:pPr lvl="1"/>
            <a:r>
              <a:rPr lang="en-US" dirty="0"/>
              <a:t>31% Teacher – Specialist</a:t>
            </a:r>
          </a:p>
          <a:p>
            <a:pPr lvl="1"/>
            <a:r>
              <a:rPr lang="en-US" dirty="0"/>
              <a:t>27% Secretarial-Clerical Staff, Admin. Assistant, Program Support, Data Specialist</a:t>
            </a:r>
          </a:p>
          <a:p>
            <a:pPr lvl="1"/>
            <a:r>
              <a:rPr lang="en-US" dirty="0"/>
              <a:t>25% Specialist: YTP, Transition, Employment</a:t>
            </a:r>
          </a:p>
          <a:p>
            <a:pPr lvl="1"/>
            <a:r>
              <a:rPr lang="en-US" dirty="0"/>
              <a:t>13% Assistant: Education, Instructional, Paraprofessional </a:t>
            </a:r>
          </a:p>
          <a:p>
            <a:pPr lvl="1"/>
            <a:r>
              <a:rPr lang="en-US" dirty="0"/>
              <a:t>4% Administrators </a:t>
            </a:r>
          </a:p>
          <a:p>
            <a:pPr lvl="1"/>
            <a:r>
              <a:rPr lang="en-US" dirty="0"/>
              <a:t>&lt;1% Other</a:t>
            </a:r>
          </a:p>
          <a:p>
            <a:r>
              <a:rPr lang="en-US" dirty="0"/>
              <a:t>Interviews are conducted </a:t>
            </a:r>
            <a:r>
              <a:rPr lang="en-US" b="1" dirty="0"/>
              <a:t>with </a:t>
            </a:r>
            <a:r>
              <a:rPr lang="en-US" dirty="0"/>
              <a:t>all former students (a.k.a., leavers or exiters) who have been out of school for at least 1-year:  </a:t>
            </a:r>
          </a:p>
          <a:p>
            <a:pPr lvl="1"/>
            <a:r>
              <a:rPr lang="en-US" dirty="0"/>
              <a:t>Graduated </a:t>
            </a:r>
          </a:p>
          <a:p>
            <a:pPr lvl="1"/>
            <a:r>
              <a:rPr lang="en-US" dirty="0"/>
              <a:t>Dropped-out</a:t>
            </a:r>
          </a:p>
          <a:p>
            <a:r>
              <a:rPr lang="en-US" b="1" dirty="0"/>
              <a:t>When</a:t>
            </a:r>
            <a:r>
              <a:rPr lang="en-US" dirty="0"/>
              <a:t>: June – September 2025</a:t>
            </a:r>
          </a:p>
          <a:p>
            <a:endParaRPr lang="en-US" dirty="0"/>
          </a:p>
        </p:txBody>
      </p:sp>
      <p:sp>
        <p:nvSpPr>
          <p:cNvPr id="5" name="TextBox 4">
            <a:extLst>
              <a:ext uri="{FF2B5EF4-FFF2-40B4-BE49-F238E27FC236}">
                <a16:creationId xmlns:a16="http://schemas.microsoft.com/office/drawing/2014/main" id="{A2B73A9E-4761-4CFC-A683-1EA8AE017965}"/>
              </a:ext>
            </a:extLst>
          </p:cNvPr>
          <p:cNvSpPr txBox="1"/>
          <p:nvPr/>
        </p:nvSpPr>
        <p:spPr>
          <a:xfrm>
            <a:off x="3425841" y="5028558"/>
            <a:ext cx="5506571"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t>Reached Maximum Age (aged-out)</a:t>
            </a:r>
          </a:p>
          <a:p>
            <a:pPr marL="285750" indent="-285750">
              <a:buFont typeface="Arial" panose="020B0604020202020204" pitchFamily="34" charset="0"/>
              <a:buChar char="•"/>
            </a:pPr>
            <a:r>
              <a:rPr lang="en-US" sz="2200" dirty="0"/>
              <a:t>Were Expected to Return, but did not </a:t>
            </a:r>
          </a:p>
        </p:txBody>
      </p:sp>
    </p:spTree>
    <p:extLst>
      <p:ext uri="{BB962C8B-B14F-4D97-AF65-F5344CB8AC3E}">
        <p14:creationId xmlns:p14="http://schemas.microsoft.com/office/powerpoint/2010/main" val="41001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1000" fill="hold"/>
                                        <p:tgtEl>
                                          <p:spTgt spid="5"/>
                                        </p:tgtEl>
                                        <p:attrNameLst>
                                          <p:attrName>ppt_x</p:attrName>
                                        </p:attrNameLst>
                                      </p:cBhvr>
                                      <p:tavLst>
                                        <p:tav tm="0">
                                          <p:val>
                                            <p:strVal val="#ppt_x"/>
                                          </p:val>
                                        </p:tav>
                                        <p:tav tm="100000">
                                          <p:val>
                                            <p:strVal val="#ppt_x"/>
                                          </p:val>
                                        </p:tav>
                                      </p:tavLst>
                                    </p:anim>
                                    <p:anim calcmode="lin" valueType="num">
                                      <p:cBhvr additive="base">
                                        <p:cTn id="57" dur="1000" fill="hold"/>
                                        <p:tgtEl>
                                          <p:spTgt spid="5"/>
                                        </p:tgtEl>
                                        <p:attrNameLst>
                                          <p:attrName>ppt_y</p:attrName>
                                        </p:attrNameLst>
                                      </p:cBhvr>
                                      <p:tavLst>
                                        <p:tav tm="0">
                                          <p:val>
                                            <p:strVal val="1+#ppt_h/2"/>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3FE9B-5441-4CF0-B3F2-17C415B648A5}"/>
              </a:ext>
              <a:ext uri="{C183D7F6-B498-43B3-948B-1728B52AA6E4}">
                <adec:decorative xmlns:adec="http://schemas.microsoft.com/office/drawing/2017/decorative" val="1"/>
              </a:ext>
            </a:extLst>
          </p:cNvPr>
          <p:cNvSpPr/>
          <p:nvPr/>
        </p:nvSpPr>
        <p:spPr>
          <a:xfrm>
            <a:off x="690282" y="1154243"/>
            <a:ext cx="2517613" cy="764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2026979" y="69503"/>
            <a:ext cx="8237220" cy="980081"/>
          </a:xfrm>
        </p:spPr>
        <p:txBody>
          <a:bodyPr/>
          <a:lstStyle/>
          <a:p>
            <a:pPr algn="ctr"/>
            <a:r>
              <a:rPr lang="en-US" b="1" dirty="0"/>
              <a:t>Outcome Category Criteria </a:t>
            </a:r>
          </a:p>
        </p:txBody>
      </p:sp>
      <p:graphicFrame>
        <p:nvGraphicFramePr>
          <p:cNvPr id="6" name="Content Placeholder 5" descr="Two column chart--first column shows Higher, Ed, Competivive Employment, Other Postsecondary Education or Training, and Other Employment.  Second column lists corresponding criteria for the category listed."/>
          <p:cNvGraphicFramePr>
            <a:graphicFrameLocks noGrp="1"/>
          </p:cNvGraphicFramePr>
          <p:nvPr>
            <p:ph idx="1"/>
            <p:extLst>
              <p:ext uri="{D42A27DB-BD31-4B8C-83A1-F6EECF244321}">
                <p14:modId xmlns:p14="http://schemas.microsoft.com/office/powerpoint/2010/main" val="1430279984"/>
              </p:ext>
            </p:extLst>
          </p:nvPr>
        </p:nvGraphicFramePr>
        <p:xfrm>
          <a:off x="3503354" y="941030"/>
          <a:ext cx="8237220" cy="552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8044204-AB0D-4E15-9C4E-690AEAE34529}" type="slidenum">
              <a:rPr lang="en-US" smtClean="0"/>
              <a:pPr>
                <a:defRPr/>
              </a:pPr>
              <a:t>5</a:t>
            </a:fld>
            <a:endParaRPr lang="en-US" dirty="0"/>
          </a:p>
        </p:txBody>
      </p:sp>
      <p:sp>
        <p:nvSpPr>
          <p:cNvPr id="5" name="TextBox 4">
            <a:extLst>
              <a:ext uri="{FF2B5EF4-FFF2-40B4-BE49-F238E27FC236}">
                <a16:creationId xmlns:a16="http://schemas.microsoft.com/office/drawing/2014/main" id="{70201FFA-102A-98CA-C782-6415B1254B9D}"/>
              </a:ext>
            </a:extLst>
          </p:cNvPr>
          <p:cNvSpPr txBox="1"/>
          <p:nvPr/>
        </p:nvSpPr>
        <p:spPr>
          <a:xfrm>
            <a:off x="315932" y="1918741"/>
            <a:ext cx="2891963" cy="2585323"/>
          </a:xfrm>
          <a:prstGeom prst="rect">
            <a:avLst/>
          </a:prstGeom>
          <a:noFill/>
        </p:spPr>
        <p:txBody>
          <a:bodyPr wrap="square" rtlCol="0">
            <a:spAutoFit/>
          </a:bodyPr>
          <a:lstStyle/>
          <a:p>
            <a:endParaRPr lang="en-US" dirty="0"/>
          </a:p>
          <a:p>
            <a:r>
              <a:rPr lang="en-US" dirty="0"/>
              <a:t>To be counted in an outcome category, all criteria must be met for that category. </a:t>
            </a:r>
          </a:p>
          <a:p>
            <a:endParaRPr lang="en-US" dirty="0"/>
          </a:p>
          <a:p>
            <a:r>
              <a:rPr lang="en-US" dirty="0"/>
              <a:t>If former students meet criteria for two or more outcomes, they are counted in the highest category. </a:t>
            </a:r>
          </a:p>
        </p:txBody>
      </p:sp>
    </p:spTree>
    <p:extLst>
      <p:ext uri="{BB962C8B-B14F-4D97-AF65-F5344CB8AC3E}">
        <p14:creationId xmlns:p14="http://schemas.microsoft.com/office/powerpoint/2010/main" val="26639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1844573F-3BB5-5549-A8E5-38D69B10BCFA}"/>
                                            </p:graphicEl>
                                          </p:spTgt>
                                        </p:tgtEl>
                                        <p:attrNameLst>
                                          <p:attrName>style.visibility</p:attrName>
                                        </p:attrNameLst>
                                      </p:cBhvr>
                                      <p:to>
                                        <p:strVal val="visible"/>
                                      </p:to>
                                    </p:set>
                                    <p:animEffect transition="in" filter="fade">
                                      <p:cBhvr>
                                        <p:cTn id="7" dur="1000"/>
                                        <p:tgtEl>
                                          <p:spTgt spid="6">
                                            <p:graphicEl>
                                              <a:dgm id="{1844573F-3BB5-5549-A8E5-38D69B10BCFA}"/>
                                            </p:graphicEl>
                                          </p:spTgt>
                                        </p:tgtEl>
                                      </p:cBhvr>
                                    </p:animEffect>
                                    <p:anim calcmode="lin" valueType="num">
                                      <p:cBhvr>
                                        <p:cTn id="8" dur="1000" fill="hold"/>
                                        <p:tgtEl>
                                          <p:spTgt spid="6">
                                            <p:graphicEl>
                                              <a:dgm id="{1844573F-3BB5-5549-A8E5-38D69B10BCFA}"/>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1844573F-3BB5-5549-A8E5-38D69B10BCF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0ABC973B-BE4C-D944-9883-77F8197AF87D}"/>
                                            </p:graphicEl>
                                          </p:spTgt>
                                        </p:tgtEl>
                                        <p:attrNameLst>
                                          <p:attrName>style.visibility</p:attrName>
                                        </p:attrNameLst>
                                      </p:cBhvr>
                                      <p:to>
                                        <p:strVal val="visible"/>
                                      </p:to>
                                    </p:set>
                                    <p:animEffect transition="in" filter="fade">
                                      <p:cBhvr>
                                        <p:cTn id="12" dur="1000"/>
                                        <p:tgtEl>
                                          <p:spTgt spid="6">
                                            <p:graphicEl>
                                              <a:dgm id="{0ABC973B-BE4C-D944-9883-77F8197AF87D}"/>
                                            </p:graphicEl>
                                          </p:spTgt>
                                        </p:tgtEl>
                                      </p:cBhvr>
                                    </p:animEffect>
                                    <p:anim calcmode="lin" valueType="num">
                                      <p:cBhvr>
                                        <p:cTn id="13" dur="1000" fill="hold"/>
                                        <p:tgtEl>
                                          <p:spTgt spid="6">
                                            <p:graphicEl>
                                              <a:dgm id="{0ABC973B-BE4C-D944-9883-77F8197AF87D}"/>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0ABC973B-BE4C-D944-9883-77F8197AF87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757807EE-DFEF-DF48-AEEE-0FC433D9CED6}"/>
                                            </p:graphicEl>
                                          </p:spTgt>
                                        </p:tgtEl>
                                        <p:attrNameLst>
                                          <p:attrName>style.visibility</p:attrName>
                                        </p:attrNameLst>
                                      </p:cBhvr>
                                      <p:to>
                                        <p:strVal val="visible"/>
                                      </p:to>
                                    </p:set>
                                    <p:animEffect transition="in" filter="fade">
                                      <p:cBhvr>
                                        <p:cTn id="19" dur="1000"/>
                                        <p:tgtEl>
                                          <p:spTgt spid="6">
                                            <p:graphicEl>
                                              <a:dgm id="{757807EE-DFEF-DF48-AEEE-0FC433D9CED6}"/>
                                            </p:graphicEl>
                                          </p:spTgt>
                                        </p:tgtEl>
                                      </p:cBhvr>
                                    </p:animEffect>
                                    <p:anim calcmode="lin" valueType="num">
                                      <p:cBhvr>
                                        <p:cTn id="20" dur="1000" fill="hold"/>
                                        <p:tgtEl>
                                          <p:spTgt spid="6">
                                            <p:graphicEl>
                                              <a:dgm id="{757807EE-DFEF-DF48-AEEE-0FC433D9CED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757807EE-DFEF-DF48-AEEE-0FC433D9CED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9313216E-2AD9-8844-AD10-949FE24D3F5C}"/>
                                            </p:graphicEl>
                                          </p:spTgt>
                                        </p:tgtEl>
                                        <p:attrNameLst>
                                          <p:attrName>style.visibility</p:attrName>
                                        </p:attrNameLst>
                                      </p:cBhvr>
                                      <p:to>
                                        <p:strVal val="visible"/>
                                      </p:to>
                                    </p:set>
                                    <p:animEffect transition="in" filter="fade">
                                      <p:cBhvr>
                                        <p:cTn id="24" dur="1000"/>
                                        <p:tgtEl>
                                          <p:spTgt spid="6">
                                            <p:graphicEl>
                                              <a:dgm id="{9313216E-2AD9-8844-AD10-949FE24D3F5C}"/>
                                            </p:graphicEl>
                                          </p:spTgt>
                                        </p:tgtEl>
                                      </p:cBhvr>
                                    </p:animEffect>
                                    <p:anim calcmode="lin" valueType="num">
                                      <p:cBhvr>
                                        <p:cTn id="25" dur="1000" fill="hold"/>
                                        <p:tgtEl>
                                          <p:spTgt spid="6">
                                            <p:graphicEl>
                                              <a:dgm id="{9313216E-2AD9-8844-AD10-949FE24D3F5C}"/>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9313216E-2AD9-8844-AD10-949FE24D3F5C}"/>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47A41AF0-6E15-6947-882A-05D57EAD1AEA}"/>
                                            </p:graphicEl>
                                          </p:spTgt>
                                        </p:tgtEl>
                                        <p:attrNameLst>
                                          <p:attrName>style.visibility</p:attrName>
                                        </p:attrNameLst>
                                      </p:cBhvr>
                                      <p:to>
                                        <p:strVal val="visible"/>
                                      </p:to>
                                    </p:set>
                                    <p:animEffect transition="in" filter="fade">
                                      <p:cBhvr>
                                        <p:cTn id="31" dur="1000"/>
                                        <p:tgtEl>
                                          <p:spTgt spid="6">
                                            <p:graphicEl>
                                              <a:dgm id="{47A41AF0-6E15-6947-882A-05D57EAD1AEA}"/>
                                            </p:graphicEl>
                                          </p:spTgt>
                                        </p:tgtEl>
                                      </p:cBhvr>
                                    </p:animEffect>
                                    <p:anim calcmode="lin" valueType="num">
                                      <p:cBhvr>
                                        <p:cTn id="32" dur="1000" fill="hold"/>
                                        <p:tgtEl>
                                          <p:spTgt spid="6">
                                            <p:graphicEl>
                                              <a:dgm id="{47A41AF0-6E15-6947-882A-05D57EAD1AEA}"/>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47A41AF0-6E15-6947-882A-05D57EAD1AE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36088F09-5022-0D45-ACDA-D286298B911F}"/>
                                            </p:graphicEl>
                                          </p:spTgt>
                                        </p:tgtEl>
                                        <p:attrNameLst>
                                          <p:attrName>style.visibility</p:attrName>
                                        </p:attrNameLst>
                                      </p:cBhvr>
                                      <p:to>
                                        <p:strVal val="visible"/>
                                      </p:to>
                                    </p:set>
                                    <p:animEffect transition="in" filter="fade">
                                      <p:cBhvr>
                                        <p:cTn id="36" dur="1000"/>
                                        <p:tgtEl>
                                          <p:spTgt spid="6">
                                            <p:graphicEl>
                                              <a:dgm id="{36088F09-5022-0D45-ACDA-D286298B911F}"/>
                                            </p:graphicEl>
                                          </p:spTgt>
                                        </p:tgtEl>
                                      </p:cBhvr>
                                    </p:animEffect>
                                    <p:anim calcmode="lin" valueType="num">
                                      <p:cBhvr>
                                        <p:cTn id="37" dur="1000" fill="hold"/>
                                        <p:tgtEl>
                                          <p:spTgt spid="6">
                                            <p:graphicEl>
                                              <a:dgm id="{36088F09-5022-0D45-ACDA-D286298B911F}"/>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36088F09-5022-0D45-ACDA-D286298B911F}"/>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91EE8B37-9981-D04F-BD5A-767D617A7440}"/>
                                            </p:graphicEl>
                                          </p:spTgt>
                                        </p:tgtEl>
                                        <p:attrNameLst>
                                          <p:attrName>style.visibility</p:attrName>
                                        </p:attrNameLst>
                                      </p:cBhvr>
                                      <p:to>
                                        <p:strVal val="visible"/>
                                      </p:to>
                                    </p:set>
                                    <p:animEffect transition="in" filter="fade">
                                      <p:cBhvr>
                                        <p:cTn id="43" dur="1000"/>
                                        <p:tgtEl>
                                          <p:spTgt spid="6">
                                            <p:graphicEl>
                                              <a:dgm id="{91EE8B37-9981-D04F-BD5A-767D617A7440}"/>
                                            </p:graphicEl>
                                          </p:spTgt>
                                        </p:tgtEl>
                                      </p:cBhvr>
                                    </p:animEffect>
                                    <p:anim calcmode="lin" valueType="num">
                                      <p:cBhvr>
                                        <p:cTn id="44" dur="1000" fill="hold"/>
                                        <p:tgtEl>
                                          <p:spTgt spid="6">
                                            <p:graphicEl>
                                              <a:dgm id="{91EE8B37-9981-D04F-BD5A-767D617A744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91EE8B37-9981-D04F-BD5A-767D617A7440}"/>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9B595601-9922-B442-835D-8F03AFC03C26}"/>
                                            </p:graphicEl>
                                          </p:spTgt>
                                        </p:tgtEl>
                                        <p:attrNameLst>
                                          <p:attrName>style.visibility</p:attrName>
                                        </p:attrNameLst>
                                      </p:cBhvr>
                                      <p:to>
                                        <p:strVal val="visible"/>
                                      </p:to>
                                    </p:set>
                                    <p:animEffect transition="in" filter="fade">
                                      <p:cBhvr>
                                        <p:cTn id="48" dur="1000"/>
                                        <p:tgtEl>
                                          <p:spTgt spid="6">
                                            <p:graphicEl>
                                              <a:dgm id="{9B595601-9922-B442-835D-8F03AFC03C26}"/>
                                            </p:graphicEl>
                                          </p:spTgt>
                                        </p:tgtEl>
                                      </p:cBhvr>
                                    </p:animEffect>
                                    <p:anim calcmode="lin" valueType="num">
                                      <p:cBhvr>
                                        <p:cTn id="49" dur="1000" fill="hold"/>
                                        <p:tgtEl>
                                          <p:spTgt spid="6">
                                            <p:graphicEl>
                                              <a:dgm id="{9B595601-9922-B442-835D-8F03AFC03C26}"/>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9B595601-9922-B442-835D-8F03AFC03C2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5521-487A-4D6B-892D-351D00A53211}"/>
              </a:ext>
            </a:extLst>
          </p:cNvPr>
          <p:cNvSpPr>
            <a:spLocks noGrp="1"/>
          </p:cNvSpPr>
          <p:nvPr>
            <p:ph type="title"/>
          </p:nvPr>
        </p:nvSpPr>
        <p:spPr>
          <a:xfrm>
            <a:off x="2011218" y="0"/>
            <a:ext cx="10515600" cy="1325563"/>
          </a:xfrm>
        </p:spPr>
        <p:txBody>
          <a:bodyPr/>
          <a:lstStyle/>
          <a:p>
            <a:r>
              <a:rPr lang="en-US" dirty="0"/>
              <a:t>2025 Data Collection Efforts </a:t>
            </a:r>
          </a:p>
        </p:txBody>
      </p:sp>
      <p:sp>
        <p:nvSpPr>
          <p:cNvPr id="3" name="Content Placeholder 2">
            <a:extLst>
              <a:ext uri="{FF2B5EF4-FFF2-40B4-BE49-F238E27FC236}">
                <a16:creationId xmlns:a16="http://schemas.microsoft.com/office/drawing/2014/main" id="{01559667-B1BF-412B-9F44-CBE755E7596C}"/>
              </a:ext>
            </a:extLst>
          </p:cNvPr>
          <p:cNvSpPr>
            <a:spLocks noGrp="1"/>
          </p:cNvSpPr>
          <p:nvPr>
            <p:ph idx="1"/>
          </p:nvPr>
        </p:nvSpPr>
        <p:spPr>
          <a:xfrm>
            <a:off x="838200" y="1769806"/>
            <a:ext cx="10515600" cy="4704735"/>
          </a:xfrm>
        </p:spPr>
        <p:txBody>
          <a:bodyPr>
            <a:normAutofit/>
          </a:bodyPr>
          <a:lstStyle/>
          <a:p>
            <a:pPr>
              <a:spcBef>
                <a:spcPts val="1200"/>
              </a:spcBef>
            </a:pPr>
            <a:r>
              <a:rPr lang="en-US" sz="3200" dirty="0"/>
              <a:t>5,126 Total School Leavers  </a:t>
            </a:r>
          </a:p>
          <a:p>
            <a:pPr lvl="1">
              <a:spcBef>
                <a:spcPts val="1200"/>
              </a:spcBef>
            </a:pPr>
            <a:r>
              <a:rPr lang="en-US" sz="2800" dirty="0"/>
              <a:t>566 leavers refused to be interviewed or ended the interview early</a:t>
            </a:r>
          </a:p>
          <a:p>
            <a:pPr lvl="1">
              <a:spcBef>
                <a:spcPts val="1200"/>
              </a:spcBef>
            </a:pPr>
            <a:r>
              <a:rPr lang="en-US" sz="2800" dirty="0"/>
              <a:t>1,884 leavers could not be contacted</a:t>
            </a:r>
          </a:p>
          <a:p>
            <a:pPr lvl="2">
              <a:spcBef>
                <a:spcPts val="1200"/>
              </a:spcBef>
            </a:pPr>
            <a:r>
              <a:rPr lang="en-US" sz="2400" dirty="0"/>
              <a:t>No contact information or Wrong contact information </a:t>
            </a:r>
          </a:p>
          <a:p>
            <a:pPr lvl="2">
              <a:spcBef>
                <a:spcPts val="1200"/>
              </a:spcBef>
            </a:pPr>
            <a:r>
              <a:rPr lang="en-US" sz="2400" dirty="0"/>
              <a:t>No response – contact information was valid, a message was left, no response received, or no answer </a:t>
            </a:r>
          </a:p>
          <a:p>
            <a:pPr lvl="2">
              <a:spcBef>
                <a:spcPts val="1200"/>
              </a:spcBef>
            </a:pPr>
            <a:r>
              <a:rPr lang="en-US" sz="2400" dirty="0"/>
              <a:t>No attempt to contact – no questions answered </a:t>
            </a:r>
          </a:p>
          <a:p>
            <a:pPr lvl="1">
              <a:spcBef>
                <a:spcPts val="1200"/>
              </a:spcBef>
            </a:pPr>
            <a:r>
              <a:rPr lang="en-US" sz="2800" dirty="0"/>
              <a:t>2,676 Completed Interview </a:t>
            </a:r>
          </a:p>
          <a:p>
            <a:pPr>
              <a:spcBef>
                <a:spcPts val="1200"/>
              </a:spcBef>
            </a:pPr>
            <a:endParaRPr lang="en-US" sz="3200" dirty="0"/>
          </a:p>
        </p:txBody>
      </p:sp>
    </p:spTree>
    <p:extLst>
      <p:ext uri="{BB962C8B-B14F-4D97-AF65-F5344CB8AC3E}">
        <p14:creationId xmlns:p14="http://schemas.microsoft.com/office/powerpoint/2010/main" val="312992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6978A9-5B19-45F9-B81E-37452B76F522}"/>
              </a:ext>
            </a:extLst>
          </p:cNvPr>
          <p:cNvSpPr>
            <a:spLocks noGrp="1"/>
          </p:cNvSpPr>
          <p:nvPr>
            <p:ph type="title"/>
          </p:nvPr>
        </p:nvSpPr>
        <p:spPr>
          <a:xfrm>
            <a:off x="1817254" y="32750"/>
            <a:ext cx="10515600" cy="1325563"/>
          </a:xfrm>
        </p:spPr>
        <p:txBody>
          <a:bodyPr/>
          <a:lstStyle/>
          <a:p>
            <a:r>
              <a:rPr lang="en-US" sz="4400" b="1" dirty="0"/>
              <a:t>Response Rate tells how many people completed the Follow-Up Interview</a:t>
            </a:r>
            <a:r>
              <a:rPr lang="en-US" dirty="0"/>
              <a:t>	</a:t>
            </a:r>
          </a:p>
        </p:txBody>
      </p:sp>
      <p:sp>
        <p:nvSpPr>
          <p:cNvPr id="2" name="Content Placeholder 1">
            <a:extLst>
              <a:ext uri="{FF2B5EF4-FFF2-40B4-BE49-F238E27FC236}">
                <a16:creationId xmlns:a16="http://schemas.microsoft.com/office/drawing/2014/main" id="{7BA320AB-07D8-44D6-A415-7301093A8984}"/>
              </a:ext>
            </a:extLst>
          </p:cNvPr>
          <p:cNvSpPr>
            <a:spLocks noGrp="1"/>
          </p:cNvSpPr>
          <p:nvPr>
            <p:ph idx="1"/>
          </p:nvPr>
        </p:nvSpPr>
        <p:spPr>
          <a:xfrm>
            <a:off x="233360" y="1471354"/>
            <a:ext cx="4071939" cy="4755710"/>
          </a:xfrm>
        </p:spPr>
        <p:txBody>
          <a:bodyPr>
            <a:normAutofit/>
          </a:bodyPr>
          <a:lstStyle/>
          <a:p>
            <a:r>
              <a:rPr lang="en-US" sz="2400" dirty="0"/>
              <a:t>Of the 5,126 leavers  in SY2023-’24, 2,676 former students or families completed the Follow-Up Interview. </a:t>
            </a:r>
          </a:p>
          <a:p>
            <a:r>
              <a:rPr lang="en-US" sz="2400" dirty="0"/>
              <a:t>52.20% response rate </a:t>
            </a:r>
          </a:p>
          <a:p>
            <a:pPr marL="0" indent="0">
              <a:buNone/>
            </a:pPr>
            <a:endParaRPr lang="en-US" sz="1400" dirty="0"/>
          </a:p>
          <a:p>
            <a:pPr marL="0" indent="0">
              <a:buNone/>
            </a:pPr>
            <a:endParaRPr lang="en-US" sz="1400" dirty="0"/>
          </a:p>
          <a:p>
            <a:pPr marL="0" indent="0">
              <a:spcBef>
                <a:spcPts val="2400"/>
              </a:spcBef>
              <a:buNone/>
            </a:pPr>
            <a:endParaRPr lang="en-US" sz="1400" dirty="0"/>
          </a:p>
          <a:p>
            <a:endParaRPr lang="en-US" sz="1200" dirty="0"/>
          </a:p>
        </p:txBody>
      </p:sp>
      <p:sp>
        <p:nvSpPr>
          <p:cNvPr id="4" name="Slide Number Placeholder 3">
            <a:extLst>
              <a:ext uri="{FF2B5EF4-FFF2-40B4-BE49-F238E27FC236}">
                <a16:creationId xmlns:a16="http://schemas.microsoft.com/office/drawing/2014/main" id="{A485A205-6553-4CDA-B40F-E6FB7527D1BA}"/>
              </a:ext>
            </a:extLst>
          </p:cNvPr>
          <p:cNvSpPr>
            <a:spLocks noGrp="1"/>
          </p:cNvSpPr>
          <p:nvPr>
            <p:ph type="sldNum" sz="quarter" idx="12"/>
          </p:nvPr>
        </p:nvSpPr>
        <p:spPr/>
        <p:txBody>
          <a:bodyPr/>
          <a:lstStyle/>
          <a:p>
            <a:fld id="{357F5B69-6281-4C1F-8C38-6DA0F56DA430}" type="slidenum">
              <a:rPr lang="en-US" smtClean="0"/>
              <a:pPr/>
              <a:t>7</a:t>
            </a:fld>
            <a:endParaRPr lang="en-US" dirty="0"/>
          </a:p>
        </p:txBody>
      </p:sp>
      <p:grpSp>
        <p:nvGrpSpPr>
          <p:cNvPr id="20" name="Group 19" descr="The first image is a &quot;Response Rate chart.  Title row lists Respondent, Number and %. Left Column lists who competed the Follow-Up Interview--Former student, Family/Designee, Other, and Total.  The second image is a line graph identifying the Oregon Response Rate by School Year.  The X axis lists the % of leavers with completed interviews and the Y axis lists the school year.">
            <a:extLst>
              <a:ext uri="{FF2B5EF4-FFF2-40B4-BE49-F238E27FC236}">
                <a16:creationId xmlns:a16="http://schemas.microsoft.com/office/drawing/2014/main" id="{C8EF560D-4FAD-424F-B653-D1C1B8FAA012}"/>
              </a:ext>
            </a:extLst>
          </p:cNvPr>
          <p:cNvGrpSpPr/>
          <p:nvPr/>
        </p:nvGrpSpPr>
        <p:grpSpPr>
          <a:xfrm>
            <a:off x="0" y="6545990"/>
            <a:ext cx="12192000" cy="475648"/>
            <a:chOff x="0" y="6495393"/>
            <a:chExt cx="12192000" cy="475648"/>
          </a:xfrm>
        </p:grpSpPr>
        <p:sp>
          <p:nvSpPr>
            <p:cNvPr id="18" name="Rectangle 17">
              <a:extLst>
                <a:ext uri="{FF2B5EF4-FFF2-40B4-BE49-F238E27FC236}">
                  <a16:creationId xmlns:a16="http://schemas.microsoft.com/office/drawing/2014/main" id="{DDDF7A9D-7BA1-4A60-B468-9968B0418017}"/>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796A2FC-65E2-44E6-B570-60BBD7F226EC}"/>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7" name="Table 6"/>
          <p:cNvGraphicFramePr>
            <a:graphicFrameLocks noGrp="1"/>
          </p:cNvGraphicFramePr>
          <p:nvPr>
            <p:extLst>
              <p:ext uri="{D42A27DB-BD31-4B8C-83A1-F6EECF244321}">
                <p14:modId xmlns:p14="http://schemas.microsoft.com/office/powerpoint/2010/main" val="2739540338"/>
              </p:ext>
            </p:extLst>
          </p:nvPr>
        </p:nvGraphicFramePr>
        <p:xfrm>
          <a:off x="233361" y="3576680"/>
          <a:ext cx="4000501" cy="2650384"/>
        </p:xfrm>
        <a:graphic>
          <a:graphicData uri="http://schemas.openxmlformats.org/drawingml/2006/table">
            <a:tbl>
              <a:tblPr firstRow="1" firstCol="1" bandRow="1">
                <a:tableStyleId>{5C22544A-7EE6-4342-B048-85BDC9FD1C3A}</a:tableStyleId>
              </a:tblPr>
              <a:tblGrid>
                <a:gridCol w="1494527">
                  <a:extLst>
                    <a:ext uri="{9D8B030D-6E8A-4147-A177-3AD203B41FA5}">
                      <a16:colId xmlns:a16="http://schemas.microsoft.com/office/drawing/2014/main" val="1828292488"/>
                    </a:ext>
                  </a:extLst>
                </a:gridCol>
                <a:gridCol w="1587943">
                  <a:extLst>
                    <a:ext uri="{9D8B030D-6E8A-4147-A177-3AD203B41FA5}">
                      <a16:colId xmlns:a16="http://schemas.microsoft.com/office/drawing/2014/main" val="1677443071"/>
                    </a:ext>
                  </a:extLst>
                </a:gridCol>
                <a:gridCol w="918031">
                  <a:extLst>
                    <a:ext uri="{9D8B030D-6E8A-4147-A177-3AD203B41FA5}">
                      <a16:colId xmlns:a16="http://schemas.microsoft.com/office/drawing/2014/main" val="1829318651"/>
                    </a:ext>
                  </a:extLst>
                </a:gridCol>
              </a:tblGrid>
              <a:tr h="628702">
                <a:tc>
                  <a:txBody>
                    <a:bodyPr/>
                    <a:lstStyle/>
                    <a:p>
                      <a:pPr marL="0" marR="0">
                        <a:lnSpc>
                          <a:spcPct val="107000"/>
                        </a:lnSpc>
                        <a:spcBef>
                          <a:spcPts val="0"/>
                        </a:spcBef>
                        <a:spcAft>
                          <a:spcPts val="0"/>
                        </a:spcAft>
                      </a:pPr>
                      <a:r>
                        <a:rPr lang="en-US" sz="2000" dirty="0">
                          <a:effectLst/>
                        </a:rPr>
                        <a:t>Respondent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rPr>
                        <a:t>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330398"/>
                  </a:ext>
                </a:extLst>
              </a:tr>
              <a:tr h="436864">
                <a:tc>
                  <a:txBody>
                    <a:bodyPr/>
                    <a:lstStyle/>
                    <a:p>
                      <a:pPr marL="0" marR="0">
                        <a:lnSpc>
                          <a:spcPct val="107000"/>
                        </a:lnSpc>
                        <a:spcBef>
                          <a:spcPts val="0"/>
                        </a:spcBef>
                        <a:spcAft>
                          <a:spcPts val="0"/>
                        </a:spcAft>
                      </a:pPr>
                      <a:r>
                        <a:rPr lang="en-US" sz="1800" dirty="0">
                          <a:solidFill>
                            <a:schemeClr val="accent1"/>
                          </a:solidFill>
                          <a:effectLst/>
                        </a:rPr>
                        <a:t>Former Student </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1326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49.55%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5204440"/>
                  </a:ext>
                </a:extLst>
              </a:tr>
              <a:tr h="436864">
                <a:tc>
                  <a:txBody>
                    <a:bodyPr/>
                    <a:lstStyle/>
                    <a:p>
                      <a:pPr marL="0" marR="0">
                        <a:lnSpc>
                          <a:spcPct val="107000"/>
                        </a:lnSpc>
                        <a:spcBef>
                          <a:spcPts val="0"/>
                        </a:spcBef>
                        <a:spcAft>
                          <a:spcPts val="0"/>
                        </a:spcAft>
                      </a:pPr>
                      <a:r>
                        <a:rPr lang="en-US" sz="1800" dirty="0">
                          <a:solidFill>
                            <a:schemeClr val="accent1"/>
                          </a:solidFill>
                          <a:effectLst/>
                        </a:rPr>
                        <a:t>Family / Designee </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1272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47.53%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245326"/>
                  </a:ext>
                </a:extLst>
              </a:tr>
              <a:tr h="436864">
                <a:tc>
                  <a:txBody>
                    <a:bodyPr/>
                    <a:lstStyle/>
                    <a:p>
                      <a:pPr marL="0" marR="0">
                        <a:lnSpc>
                          <a:spcPct val="107000"/>
                        </a:lnSpc>
                        <a:spcBef>
                          <a:spcPts val="0"/>
                        </a:spcBef>
                        <a:spcAft>
                          <a:spcPts val="0"/>
                        </a:spcAft>
                      </a:pPr>
                      <a:r>
                        <a:rPr lang="en-US" sz="1800" dirty="0">
                          <a:solidFill>
                            <a:schemeClr val="accent1"/>
                          </a:solidFill>
                          <a:effectLst/>
                        </a:rPr>
                        <a:t>Other</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78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2.91%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420345"/>
                  </a:ext>
                </a:extLst>
              </a:tr>
              <a:tr h="436864">
                <a:tc>
                  <a:txBody>
                    <a:bodyPr/>
                    <a:lstStyle/>
                    <a:p>
                      <a:pPr marL="0" marR="0" algn="r">
                        <a:lnSpc>
                          <a:spcPct val="107000"/>
                        </a:lnSpc>
                        <a:spcBef>
                          <a:spcPts val="0"/>
                        </a:spcBef>
                        <a:spcAft>
                          <a:spcPts val="0"/>
                        </a:spcAft>
                      </a:pPr>
                      <a:r>
                        <a:rPr lang="en-US" sz="1800" dirty="0">
                          <a:solidFill>
                            <a:schemeClr val="accent1"/>
                          </a:solidFill>
                          <a:effectLst/>
                        </a:rPr>
                        <a:t>Total</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2676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2177705"/>
                  </a:ext>
                </a:extLst>
              </a:tr>
            </a:tbl>
          </a:graphicData>
        </a:graphic>
      </p:graphicFrame>
      <p:pic>
        <p:nvPicPr>
          <p:cNvPr id="8" name="Picture 7" descr="Line graph showing Oregon response rate by school year from 2018-19 to 2023-24, with percentage of leavers completing interviews on the vertical axis and school years with total eligible leavers on the horizontal axis. Response rates fluctuate between 50.00% and 60.50%, peaking at 60.50% in 2020-21 and dipping to 50.00% in 2018-19, indicating variable interview completion trends over six years.&#10;">
            <a:extLst>
              <a:ext uri="{FF2B5EF4-FFF2-40B4-BE49-F238E27FC236}">
                <a16:creationId xmlns:a16="http://schemas.microsoft.com/office/drawing/2014/main" id="{88134CA0-1CBF-89B0-441D-701D74D66B02}"/>
              </a:ext>
            </a:extLst>
          </p:cNvPr>
          <p:cNvPicPr>
            <a:picLocks noChangeAspect="1"/>
          </p:cNvPicPr>
          <p:nvPr/>
        </p:nvPicPr>
        <p:blipFill>
          <a:blip r:embed="rId3"/>
          <a:stretch>
            <a:fillRect/>
          </a:stretch>
        </p:blipFill>
        <p:spPr>
          <a:xfrm>
            <a:off x="4371974" y="1691968"/>
            <a:ext cx="7653340" cy="4141088"/>
          </a:xfrm>
          <a:prstGeom prst="rect">
            <a:avLst/>
          </a:prstGeom>
        </p:spPr>
      </p:pic>
    </p:spTree>
    <p:extLst>
      <p:ext uri="{BB962C8B-B14F-4D97-AF65-F5344CB8AC3E}">
        <p14:creationId xmlns:p14="http://schemas.microsoft.com/office/powerpoint/2010/main" val="20907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table titled &quot;NTACT Response Calculator&quot; displaying representativeness data across various demographic groups, including gender, race, and geographic location. The table highlights target leaver totals, response rates, target leaver representation, respondent representation, and differences, with positive differences indicating over-representation and negative differences indicating under-representation, and notable over-representation values highlighted in red.&#10;&#10;">
            <a:extLst>
              <a:ext uri="{FF2B5EF4-FFF2-40B4-BE49-F238E27FC236}">
                <a16:creationId xmlns:a16="http://schemas.microsoft.com/office/drawing/2014/main" id="{4F0BE6BC-8763-D17C-A071-A36FBE3390C7}"/>
              </a:ext>
            </a:extLst>
          </p:cNvPr>
          <p:cNvPicPr>
            <a:picLocks noChangeAspect="1"/>
          </p:cNvPicPr>
          <p:nvPr/>
        </p:nvPicPr>
        <p:blipFill>
          <a:blip r:embed="rId3"/>
          <a:stretch>
            <a:fillRect/>
          </a:stretch>
        </p:blipFill>
        <p:spPr>
          <a:xfrm>
            <a:off x="631345" y="3699258"/>
            <a:ext cx="10461632" cy="2812683"/>
          </a:xfrm>
          <a:prstGeom prst="rect">
            <a:avLst/>
          </a:prstGeom>
        </p:spPr>
      </p:pic>
      <p:sp>
        <p:nvSpPr>
          <p:cNvPr id="5" name="Title 4">
            <a:extLst>
              <a:ext uri="{FF2B5EF4-FFF2-40B4-BE49-F238E27FC236}">
                <a16:creationId xmlns:a16="http://schemas.microsoft.com/office/drawing/2014/main" id="{046978A9-5B19-45F9-B81E-37452B76F522}"/>
              </a:ext>
            </a:extLst>
          </p:cNvPr>
          <p:cNvSpPr>
            <a:spLocks noGrp="1"/>
          </p:cNvSpPr>
          <p:nvPr>
            <p:ph type="title"/>
          </p:nvPr>
        </p:nvSpPr>
        <p:spPr>
          <a:xfrm>
            <a:off x="1835727" y="51362"/>
            <a:ext cx="10515600" cy="1325563"/>
          </a:xfrm>
        </p:spPr>
        <p:txBody>
          <a:bodyPr>
            <a:noAutofit/>
          </a:bodyPr>
          <a:lstStyle/>
          <a:p>
            <a:r>
              <a:rPr lang="en-US" sz="3200" b="1" dirty="0"/>
              <a:t>Representation tells how similar those who completed the Follow-Up Interview are to the total population of leavers. </a:t>
            </a:r>
          </a:p>
        </p:txBody>
      </p:sp>
      <p:sp>
        <p:nvSpPr>
          <p:cNvPr id="11" name="Content Placeholder 10" descr="This image is a chart showing representiveness of respondents  across five categories: Target Leaver Totals, Response Totals, Target Leaver Respresentation, Respondent Representation, and Difference.  The title row lists these categories:  Overall, LD, ED, ID, AO, Female, Asian, Black, Hispanic, Indian, Multiple, White, Islander, Rural, ELL, REG, MOD, CERT, MAXAGE, EXT, and Dropout.  Each bar is segmented with varying shades of blue and white representing Statewide, SLD, ED, ID, and All Other Disabilities. A negative difference, highlighted in red, indicates under-representation.">
            <a:extLst>
              <a:ext uri="{FF2B5EF4-FFF2-40B4-BE49-F238E27FC236}">
                <a16:creationId xmlns:a16="http://schemas.microsoft.com/office/drawing/2014/main" id="{1D13BDAB-4D83-4A24-95B8-9C621ED89FB8}"/>
              </a:ext>
            </a:extLst>
          </p:cNvPr>
          <p:cNvSpPr>
            <a:spLocks noGrp="1"/>
          </p:cNvSpPr>
          <p:nvPr>
            <p:ph idx="1"/>
          </p:nvPr>
        </p:nvSpPr>
        <p:spPr>
          <a:xfrm>
            <a:off x="631345" y="1215675"/>
            <a:ext cx="11392930" cy="4680299"/>
          </a:xfrm>
        </p:spPr>
        <p:txBody>
          <a:bodyPr>
            <a:normAutofit/>
          </a:bodyPr>
          <a:lstStyle/>
          <a:p>
            <a:r>
              <a:rPr lang="en-US" sz="2000" dirty="0"/>
              <a:t>Compare key characteristics of those who responded to the total leavers to determine which groups of former students are accurately reflected in the results. </a:t>
            </a:r>
          </a:p>
          <a:p>
            <a:r>
              <a:rPr lang="en-US" sz="2000" dirty="0"/>
              <a:t>A difference greater than  +/- 3%  between Target Leaver Representation &amp; Respondent Representation is important </a:t>
            </a:r>
          </a:p>
          <a:p>
            <a:r>
              <a:rPr lang="en-US" sz="2000" dirty="0"/>
              <a:t>In 2025, former students who dropped out of school were under-represented (-5.47%), and those who obtained a regular diploma were over-represented (4.39%). </a:t>
            </a:r>
          </a:p>
          <a:p>
            <a:r>
              <a:rPr lang="en-US" sz="2000" dirty="0"/>
              <a:t>Results represent leavers based on disability category, gender, race/ethnicity, urban/rural, and ELL</a:t>
            </a:r>
          </a:p>
        </p:txBody>
      </p:sp>
      <p:sp>
        <p:nvSpPr>
          <p:cNvPr id="4" name="Slide Number Placeholder 3">
            <a:extLst>
              <a:ext uri="{FF2B5EF4-FFF2-40B4-BE49-F238E27FC236}">
                <a16:creationId xmlns:a16="http://schemas.microsoft.com/office/drawing/2014/main" id="{A485A205-6553-4CDA-B40F-E6FB7527D1BA}"/>
              </a:ext>
            </a:extLst>
          </p:cNvPr>
          <p:cNvSpPr>
            <a:spLocks noGrp="1"/>
          </p:cNvSpPr>
          <p:nvPr>
            <p:ph type="sldNum" sz="quarter" idx="12"/>
          </p:nvPr>
        </p:nvSpPr>
        <p:spPr>
          <a:xfrm>
            <a:off x="9097181" y="6029407"/>
            <a:ext cx="2743200" cy="365125"/>
          </a:xfrm>
        </p:spPr>
        <p:txBody>
          <a:bodyPr/>
          <a:lstStyle/>
          <a:p>
            <a:fld id="{357F5B69-6281-4C1F-8C38-6DA0F56DA430}" type="slidenum">
              <a:rPr lang="en-US" smtClean="0"/>
              <a:pPr/>
              <a:t>8</a:t>
            </a:fld>
            <a:endParaRPr lang="en-US" dirty="0"/>
          </a:p>
        </p:txBody>
      </p:sp>
      <p:sp>
        <p:nvSpPr>
          <p:cNvPr id="15" name="Rectangle 14" descr="This image is a chart showing representiveness of respondents  across five categories: Target Leaver Totals, Response Totals, Target Leaver Respresentation, Respondent Representation, and Difference.  The title row lists these categories:  Overall, LD, ED, ID, AO, Female, Asian, Black, Hispanic, Indian, Multiple, White, Islander, Rural, ELL, REG, MOD, CERT, MAXAGE, EXT, and Dropout.  Each bar is segmented with varying shades of blue and white representing Statewide, SLD, ED, ID, and All Other Disabilities. A negative difference, highlighted in red, indicates under-representation.">
            <a:extLst>
              <a:ext uri="{FF2B5EF4-FFF2-40B4-BE49-F238E27FC236}">
                <a16:creationId xmlns:a16="http://schemas.microsoft.com/office/drawing/2014/main" id="{BFB907BE-5F6E-4599-A0AE-7C94EFD84E63}"/>
              </a:ext>
            </a:extLst>
          </p:cNvPr>
          <p:cNvSpPr/>
          <p:nvPr/>
        </p:nvSpPr>
        <p:spPr>
          <a:xfrm>
            <a:off x="2015269" y="5753784"/>
            <a:ext cx="9011098" cy="20651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9EB2263-3CC1-4E11-80D0-DBA72D5AC18F}"/>
              </a:ext>
            </a:extLst>
          </p:cNvPr>
          <p:cNvSpPr txBox="1"/>
          <p:nvPr/>
        </p:nvSpPr>
        <p:spPr>
          <a:xfrm>
            <a:off x="1835727" y="4006443"/>
            <a:ext cx="7899214" cy="276999"/>
          </a:xfrm>
          <a:prstGeom prst="rect">
            <a:avLst/>
          </a:prstGeom>
          <a:noFill/>
        </p:spPr>
        <p:txBody>
          <a:bodyPr wrap="none" rtlCol="0">
            <a:spAutoFit/>
          </a:bodyPr>
          <a:lstStyle/>
          <a:p>
            <a:r>
              <a:rPr lang="en-US" sz="1200" dirty="0">
                <a:solidFill>
                  <a:schemeClr val="bg1"/>
                </a:solidFill>
              </a:rPr>
              <a:t>LD = Specific Learning Disability; ED = Emotional Disturbance; ID = Intellectual Disability; AO = all other disability categories</a:t>
            </a:r>
          </a:p>
        </p:txBody>
      </p:sp>
      <p:sp>
        <p:nvSpPr>
          <p:cNvPr id="17" name="Arrow: Left 16" descr="This image is a chart showing representiveness of respondents  across five categories: Target Leaver Totals, Response Totals, Target Leaver Respresentation, Respondent Representation, and Difference.  The title row lists these categories:  Overall, LD, ED, ID, AO, Female, Asian, Black, Hispanic, Indian, Multiple, White, Islander, Rural, ELL, REG, MOD, CERT, MAXAGE, EXT, and Dropout.  Each bar is segmented with varying shades of blue and white representing Statewide, SLD, ED, ID, and All Other Disabilities. A negative difference, highlighted in red, indicates under-representation.">
            <a:extLst>
              <a:ext uri="{FF2B5EF4-FFF2-40B4-BE49-F238E27FC236}">
                <a16:creationId xmlns:a16="http://schemas.microsoft.com/office/drawing/2014/main" id="{CF8A8C53-F258-44AA-B8DB-F147CDEBC33A}"/>
              </a:ext>
            </a:extLst>
          </p:cNvPr>
          <p:cNvSpPr/>
          <p:nvPr/>
        </p:nvSpPr>
        <p:spPr>
          <a:xfrm>
            <a:off x="11189894" y="5691086"/>
            <a:ext cx="737464" cy="303769"/>
          </a:xfrm>
          <a:prstGeom prst="lef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70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5" grpId="0" animBg="1"/>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68B7881-DA4C-452D-83FB-4A3C80EA9006}"/>
              </a:ext>
            </a:extLst>
          </p:cNvPr>
          <p:cNvSpPr txBox="1">
            <a:spLocks noGrp="1"/>
          </p:cNvSpPr>
          <p:nvPr>
            <p:ph type="title" idx="4294967295"/>
          </p:nvPr>
        </p:nvSpPr>
        <p:spPr>
          <a:xfrm>
            <a:off x="1816303" y="192341"/>
            <a:ext cx="10784542" cy="10264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Results for Leavers in School Year 23-24</a:t>
            </a:r>
          </a:p>
        </p:txBody>
      </p:sp>
      <p:sp>
        <p:nvSpPr>
          <p:cNvPr id="3" name="Content Placeholder 1">
            <a:extLst>
              <a:ext uri="{FF2B5EF4-FFF2-40B4-BE49-F238E27FC236}">
                <a16:creationId xmlns:a16="http://schemas.microsoft.com/office/drawing/2014/main" id="{98F5B4DF-02DC-42F8-A697-A03F95CD2BB0}"/>
              </a:ext>
            </a:extLst>
          </p:cNvPr>
          <p:cNvSpPr txBox="1">
            <a:spLocks/>
          </p:cNvSpPr>
          <p:nvPr/>
        </p:nvSpPr>
        <p:spPr>
          <a:xfrm>
            <a:off x="539288" y="2017887"/>
            <a:ext cx="47089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Total Respondents </a:t>
            </a:r>
          </a:p>
          <a:p>
            <a:pPr lvl="1"/>
            <a:r>
              <a:rPr lang="en-US" sz="2800" dirty="0"/>
              <a:t>2,676 (52.20%)</a:t>
            </a:r>
          </a:p>
          <a:p>
            <a:r>
              <a:rPr lang="en-US" sz="3200" dirty="0"/>
              <a:t>Total Engaged </a:t>
            </a:r>
          </a:p>
          <a:p>
            <a:pPr lvl="1"/>
            <a:r>
              <a:rPr lang="en-US" sz="2800" dirty="0"/>
              <a:t>1,910 (71.38%)</a:t>
            </a:r>
          </a:p>
          <a:p>
            <a:r>
              <a:rPr lang="en-US" sz="3200" dirty="0"/>
              <a:t>Not Engaged </a:t>
            </a:r>
          </a:p>
          <a:p>
            <a:pPr lvl="1"/>
            <a:r>
              <a:rPr lang="en-US" sz="2800" dirty="0"/>
              <a:t>766 (28.62%)</a:t>
            </a:r>
          </a:p>
          <a:p>
            <a:endParaRPr lang="en-US" sz="3200" dirty="0"/>
          </a:p>
        </p:txBody>
      </p:sp>
      <p:pic>
        <p:nvPicPr>
          <p:cNvPr id="6" name="Picture 5" descr="Pie chart displays postsecondary status of 2019 high school graduates, categorizing into enrolled in higher education, competitive employment, other postsecondary education or training, some other employment, and not engaged. Largest segment represents competitive employment at 36%, followed by enrolled in higher education at 29%, with smaller portions for other categories, distinguished by varying shades of blue and labeled in legend.&#10;&#10;">
            <a:extLst>
              <a:ext uri="{FF2B5EF4-FFF2-40B4-BE49-F238E27FC236}">
                <a16:creationId xmlns:a16="http://schemas.microsoft.com/office/drawing/2014/main" id="{55BAF646-1A26-2ABB-BDFE-D3C719FD0785}"/>
              </a:ext>
            </a:extLst>
          </p:cNvPr>
          <p:cNvPicPr>
            <a:picLocks noChangeAspect="1"/>
          </p:cNvPicPr>
          <p:nvPr/>
        </p:nvPicPr>
        <p:blipFill>
          <a:blip r:embed="rId3"/>
          <a:srcRect b="25139"/>
          <a:stretch>
            <a:fillRect/>
          </a:stretch>
        </p:blipFill>
        <p:spPr>
          <a:xfrm>
            <a:off x="5213970" y="699790"/>
            <a:ext cx="6438742" cy="6287484"/>
          </a:xfrm>
          <a:prstGeom prst="rect">
            <a:avLst/>
          </a:prstGeom>
        </p:spPr>
      </p:pic>
    </p:spTree>
    <p:extLst>
      <p:ext uri="{BB962C8B-B14F-4D97-AF65-F5344CB8AC3E}">
        <p14:creationId xmlns:p14="http://schemas.microsoft.com/office/powerpoint/2010/main" val="2962321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2BFB861723B446B4EABEBD037D7786" ma:contentTypeVersion="14" ma:contentTypeDescription="Create a new document." ma:contentTypeScope="" ma:versionID="371eaa01adf77d6666c33564b8afd820">
  <xsd:schema xmlns:xsd="http://www.w3.org/2001/XMLSchema" xmlns:xs="http://www.w3.org/2001/XMLSchema" xmlns:p="http://schemas.microsoft.com/office/2006/metadata/properties" xmlns:ns3="9ecec005-1f74-4368-8c34-abc3eda3638b" xmlns:ns4="d782485a-4f02-4efe-a15f-ff78acc1bb45" targetNamespace="http://schemas.microsoft.com/office/2006/metadata/properties" ma:root="true" ma:fieldsID="3029e3d55b36d185ed77dd85247e6bfe" ns3:_="" ns4:_="">
    <xsd:import namespace="9ecec005-1f74-4368-8c34-abc3eda3638b"/>
    <xsd:import namespace="d782485a-4f02-4efe-a15f-ff78acc1bb4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ec005-1f74-4368-8c34-abc3eda363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2485a-4f02-4efe-a15f-ff78acc1bb4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782485a-4f02-4efe-a15f-ff78acc1bb45" xsi:nil="true"/>
  </documentManagement>
</p:properties>
</file>

<file path=customXml/itemProps1.xml><?xml version="1.0" encoding="utf-8"?>
<ds:datastoreItem xmlns:ds="http://schemas.openxmlformats.org/officeDocument/2006/customXml" ds:itemID="{E6553640-CC56-4D90-B13D-8BAFB8A47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ec005-1f74-4368-8c34-abc3eda3638b"/>
    <ds:schemaRef ds:uri="d782485a-4f02-4efe-a15f-ff78acc1bb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03D842-95E9-471E-A859-74A0F3ED8033}">
  <ds:schemaRefs>
    <ds:schemaRef ds:uri="http://schemas.microsoft.com/sharepoint/v3/contenttype/forms"/>
  </ds:schemaRefs>
</ds:datastoreItem>
</file>

<file path=customXml/itemProps3.xml><?xml version="1.0" encoding="utf-8"?>
<ds:datastoreItem xmlns:ds="http://schemas.openxmlformats.org/officeDocument/2006/customXml" ds:itemID="{9E89BA27-9D88-4C5B-9FFC-7E134FFD6DD1}">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d782485a-4f02-4efe-a15f-ff78acc1bb45"/>
    <ds:schemaRef ds:uri="9ecec005-1f74-4368-8c34-abc3eda3638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4148</TotalTime>
  <Words>2159</Words>
  <Application>Microsoft Office PowerPoint</Application>
  <PresentationFormat>Widescreen</PresentationFormat>
  <Paragraphs>316</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Akzidenz-Grotesk BQ Reg</vt:lpstr>
      <vt:lpstr>Aptos Display</vt:lpstr>
      <vt:lpstr>Arial</vt:lpstr>
      <vt:lpstr>Calibri</vt:lpstr>
      <vt:lpstr>Calibri Light</vt:lpstr>
      <vt:lpstr>Office Theme</vt:lpstr>
      <vt:lpstr>The Results Are In: Post-School Outcomes for Students who Left School in School Year2023-2024</vt:lpstr>
      <vt:lpstr>Oregon’s One Year Follow-Up Interview</vt:lpstr>
      <vt:lpstr>One Year Follow-Up Interview Timeline</vt:lpstr>
      <vt:lpstr>How Oregon Collects PSO Data</vt:lpstr>
      <vt:lpstr>Outcome Category Criteria </vt:lpstr>
      <vt:lpstr>2025 Data Collection Efforts </vt:lpstr>
      <vt:lpstr>Response Rate tells how many people completed the Follow-Up Interview </vt:lpstr>
      <vt:lpstr>Representation tells how similar those who completed the Follow-Up Interview are to the total population of leavers. </vt:lpstr>
      <vt:lpstr>Results for Leavers in School Year 23-24</vt:lpstr>
      <vt:lpstr>5 Outcomes become 3 Engagement Rates: A, B, C</vt:lpstr>
      <vt:lpstr>Oregon’s Engagement Rates for Measures A, B, &amp; C</vt:lpstr>
      <vt:lpstr>Oregon Targets  The state must set targets for each Measure.</vt:lpstr>
      <vt:lpstr>Historical Engagement/Not Engagement</vt:lpstr>
      <vt:lpstr>By Type of Exit,  84% of former students who achieved a standard diploma were engaged overall;  37% had enrolled in higher education, and  39% were competitively employed since leaving high school. </vt:lpstr>
      <vt:lpstr>By Type of Disability,  82% of former students who received services for a specific learning disability were engaged overall;  25% had enrolled in higher education, and  49% were competitively employed since leaving high school. </vt:lpstr>
      <vt:lpstr>By Race/Ethnicity,  74% of former students who were either Hispanic/Latino or American Indian/Alaska Native were engaged overall;   39% of Hispanic/Latino and 39% of American Indian/Alaska Native former students had enrolled in higher education, and  25% of Hispanic/Latino and 26% of American Indian/Alaska Native former students were competitively employed after leaving high school. </vt:lpstr>
      <vt:lpstr>By Gender,  71% to 74% of former students, regardless of gender, were engaged overall;  41% of former students who identified as Other Gender were enrolled in higher education,  38% of former students who identified as mal, and 33% of former students identified as female were competitively employed after leaving high school. </vt:lpstr>
      <vt:lpstr>Using PSO Data to Improve Transition Services</vt:lpstr>
      <vt:lpstr>Using PSO Data to Improve Transition Services</vt:lpstr>
      <vt:lpstr>Districts can access their PSO through the SPR&amp;I system  Student List Review will be available April 16, 2026 PSO App 2.0  Opens first Thursday in June – 6/4/26 Closes last Monday in September – 9/28/26</vt:lpstr>
      <vt:lpstr>Resources: </vt:lpstr>
      <vt:lpstr>Save the Dates: PSO Trainings 2026</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Results Are In: Post-School Outcomes for Students who Left School in 2019-20</dc:title>
  <dc:creator>Charlotte Alverson</dc:creator>
  <cp:lastModifiedBy>Jackie Burr</cp:lastModifiedBy>
  <cp:revision>98</cp:revision>
  <dcterms:created xsi:type="dcterms:W3CDTF">2022-02-17T15:31:34Z</dcterms:created>
  <dcterms:modified xsi:type="dcterms:W3CDTF">2026-02-27T18:01:41Z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0x010100132BFB861723B446B4EABEBD037D7786</vt:lpwstr>
  </property>
</Properties>
</file>